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73" r:id="rId3"/>
    <p:sldId id="286" r:id="rId4"/>
    <p:sldId id="280" r:id="rId5"/>
    <p:sldId id="281" r:id="rId6"/>
    <p:sldId id="283" r:id="rId7"/>
    <p:sldId id="287" r:id="rId8"/>
    <p:sldId id="288" r:id="rId9"/>
    <p:sldId id="284" r:id="rId10"/>
    <p:sldId id="289" r:id="rId11"/>
    <p:sldId id="290" r:id="rId12"/>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9CCF"/>
    <a:srgbClr val="0A92C2"/>
    <a:srgbClr val="0FB9BD"/>
    <a:srgbClr val="00A7E2"/>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sorterViewPr>
    <p:cViewPr>
      <p:scale>
        <a:sx n="100" d="100"/>
        <a:sy n="100" d="100"/>
      </p:scale>
      <p:origin x="0" y="-18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7EFB-6870-051D-E08D-63AFADBFA3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5C086C19-DDBF-8C35-725B-2BB81F129E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A79F2E64-1A0C-3370-24B0-63C0D31ACAD9}"/>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7689CDCB-1B59-4D93-771B-F30D8CF9DF3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6191E00E-B26C-B0CF-C189-69D135057A4D}"/>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3876045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F6D3A-C5E7-F6D7-83A2-18986C03566E}"/>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03921880-38FB-2A8F-AD2C-035FEAD06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618EE474-D730-1AA4-DB43-8DBE5D1FC500}"/>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5C6A7978-CB85-4347-385E-EECF6CA88AE0}"/>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192FBEB-4474-F458-0851-9AF69E683D0C}"/>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31270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9329-1C74-CDBF-49CB-50178F67C3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DF5FD87F-5369-2FAD-F1B9-CE940D52EA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E616BB-6C5E-C9CD-6F84-DA44E3C84BF9}"/>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8CF920C3-8A09-131B-9BC3-9260F68B1246}"/>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116F934-EFAC-0431-E03B-C355917B353C}"/>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1155519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2581E-534E-7742-A44B-2F9A48791A78}"/>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815FCAD8-8E09-8EB6-B6F5-8189E5BD01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FB790875-4D63-492A-E1B8-3632FFD07A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DCDABDE3-54E8-D455-F586-494E04D6DC51}"/>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6" name="Footer Placeholder 5">
            <a:extLst>
              <a:ext uri="{FF2B5EF4-FFF2-40B4-BE49-F238E27FC236}">
                <a16:creationId xmlns:a16="http://schemas.microsoft.com/office/drawing/2014/main" id="{1AFE9A96-5DB7-7D4B-3204-7593C9DC8538}"/>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9B393E4D-5FDD-94E6-6D1D-9921A9FA1191}"/>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82071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2775B-D9DA-BF97-C1C6-C9355A84D694}"/>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817DA64E-B5BF-28A3-B351-6B38CED886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C3E683-DAA3-769F-346D-66EFCE4D6A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1E004A6A-DCFC-C31C-54B8-AAB2616C50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BECAF1-F0DB-A627-7F34-784DB17E15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2D18EE15-FFED-D758-112F-7B85AD875643}"/>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8" name="Footer Placeholder 7">
            <a:extLst>
              <a:ext uri="{FF2B5EF4-FFF2-40B4-BE49-F238E27FC236}">
                <a16:creationId xmlns:a16="http://schemas.microsoft.com/office/drawing/2014/main" id="{191B8CE2-7C25-8C29-DC62-49C0257AE99E}"/>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8E791996-4112-235D-005A-BF05AEA71150}"/>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3911587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6F243-35B7-43FC-E255-DF00B69B6584}"/>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7BCD1A04-AE4C-33F1-B128-D2520A5A7238}"/>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4" name="Footer Placeholder 3">
            <a:extLst>
              <a:ext uri="{FF2B5EF4-FFF2-40B4-BE49-F238E27FC236}">
                <a16:creationId xmlns:a16="http://schemas.microsoft.com/office/drawing/2014/main" id="{C7F4328B-76C5-DD4E-663E-177D97923E56}"/>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BB93AA8F-437D-B71E-4CB9-F1FD1F340C5E}"/>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275880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9FAE79-FC43-4CC7-DD31-6468866452FB}"/>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3" name="Footer Placeholder 2">
            <a:extLst>
              <a:ext uri="{FF2B5EF4-FFF2-40B4-BE49-F238E27FC236}">
                <a16:creationId xmlns:a16="http://schemas.microsoft.com/office/drawing/2014/main" id="{D8040A7E-8A26-069E-B6D0-C75F17769C20}"/>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68C11DA4-6059-8279-923A-2AF430E9776C}"/>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4134305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E0868-505B-19BE-F230-0DEB09F5ED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F004FFA3-C609-ED24-90BF-21E00EA23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F4506802-01A2-E8B9-B828-81CE2F157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36D55D-CF4C-3B86-248F-C00D5CA13E5D}"/>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6" name="Footer Placeholder 5">
            <a:extLst>
              <a:ext uri="{FF2B5EF4-FFF2-40B4-BE49-F238E27FC236}">
                <a16:creationId xmlns:a16="http://schemas.microsoft.com/office/drawing/2014/main" id="{DDB1AE0C-EF64-391C-1832-704D15D2F5D6}"/>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5A7FFD0E-273F-91CB-195F-092F929DF64E}"/>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306825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1E0D-C294-F47B-889A-3DF9237B22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0D55681D-A8D5-D974-84BB-B59AD4BE12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DBA70CD5-154C-450A-CD5E-FFE9F0A8C9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041EF4-3B95-CEB7-157D-C6CB1DC3AD59}"/>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6" name="Footer Placeholder 5">
            <a:extLst>
              <a:ext uri="{FF2B5EF4-FFF2-40B4-BE49-F238E27FC236}">
                <a16:creationId xmlns:a16="http://schemas.microsoft.com/office/drawing/2014/main" id="{EA3AB247-9234-6306-246A-1F4E42F72B27}"/>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0F864873-5D3B-1BB7-0D32-3B3AA91116C9}"/>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2639437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800C5-9641-8CB1-5154-ED8BF8D8D2A7}"/>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E98516FA-30D2-A385-6EEC-254803A6B2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2980CD0-5EE9-3F92-6912-8BCC85063139}"/>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56AC9A24-6B7B-F979-0932-B6162797121A}"/>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883A1902-BADB-5D6C-9189-C2253E21A3EB}"/>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3473911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84DBC0-7C88-37B5-7FFC-2B2BD1433B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167F0C2C-92F5-BE64-150E-CD628AC8EF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9652AFF2-1C24-C4B7-C7BE-0114F6FAF8D2}"/>
              </a:ext>
            </a:extLst>
          </p:cNvPr>
          <p:cNvSpPr>
            <a:spLocks noGrp="1"/>
          </p:cNvSpPr>
          <p:nvPr>
            <p:ph type="dt" sz="half" idx="10"/>
          </p:nvPr>
        </p:nvSpPr>
        <p:spPr/>
        <p:txBody>
          <a:body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B8DC61E7-56CE-EC95-666B-81ABEA75B340}"/>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5E47B97A-8C97-06CC-1A81-713F307AD96D}"/>
              </a:ext>
            </a:extLst>
          </p:cNvPr>
          <p:cNvSpPr>
            <a:spLocks noGrp="1"/>
          </p:cNvSpPr>
          <p:nvPr>
            <p:ph type="sldNum" sz="quarter" idx="12"/>
          </p:nvPr>
        </p:nvSpPr>
        <p:spPr/>
        <p:txBody>
          <a:bodyPr/>
          <a:lstStyle/>
          <a:p>
            <a:fld id="{63060969-D7F2-4BF4-A7F2-EBD7A9BAF6BC}" type="slidenum">
              <a:rPr lang="lv-LV" smtClean="0"/>
              <a:t>‹#›</a:t>
            </a:fld>
            <a:endParaRPr lang="lv-LV"/>
          </a:p>
        </p:txBody>
      </p:sp>
    </p:spTree>
    <p:extLst>
      <p:ext uri="{BB962C8B-B14F-4D97-AF65-F5344CB8AC3E}">
        <p14:creationId xmlns:p14="http://schemas.microsoft.com/office/powerpoint/2010/main" val="2409501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2B8C4B-BF92-EC66-69F8-D8F2D5E69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A751B53F-8A0F-5D61-C29B-005CCAE1F0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E695EB08-2865-A54C-1CA7-FB954A3A8D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91192B-446C-4590-B342-48278E76E0D9}" type="datetimeFigureOut">
              <a:rPr lang="lv-LV" smtClean="0"/>
              <a:t>29.01.2024</a:t>
            </a:fld>
            <a:endParaRPr lang="lv-LV"/>
          </a:p>
        </p:txBody>
      </p:sp>
      <p:sp>
        <p:nvSpPr>
          <p:cNvPr id="5" name="Footer Placeholder 4">
            <a:extLst>
              <a:ext uri="{FF2B5EF4-FFF2-40B4-BE49-F238E27FC236}">
                <a16:creationId xmlns:a16="http://schemas.microsoft.com/office/drawing/2014/main" id="{216BBF38-5AAF-9C4B-4496-1DA6062BF9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B20369D5-59AC-BCA4-68CA-A855119897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60969-D7F2-4BF4-A7F2-EBD7A9BAF6BC}" type="slidenum">
              <a:rPr lang="lv-LV" smtClean="0"/>
              <a:t>‹#›</a:t>
            </a:fld>
            <a:endParaRPr lang="lv-LV"/>
          </a:p>
        </p:txBody>
      </p:sp>
    </p:spTree>
    <p:extLst>
      <p:ext uri="{BB962C8B-B14F-4D97-AF65-F5344CB8AC3E}">
        <p14:creationId xmlns:p14="http://schemas.microsoft.com/office/powerpoint/2010/main" val="2564293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hyperlink" Target="https://ec.europa.eu/regional_policy/policy/communication/online-generator_lv?lang=l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hyperlink" Target="https://ec.europa.eu/regional_policy/policy/communication/online-generator_lv?lang=lv"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2.bin"/><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7D759-4DA2-5633-5488-51407B86B4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599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199FCF46-2169-2364-EC6F-F7CDE9A5B0A6}"/>
              </a:ext>
            </a:extLst>
          </p:cNvPr>
          <p:cNvSpPr>
            <a:spLocks noGrp="1"/>
          </p:cNvSpPr>
          <p:nvPr>
            <p:ph type="title"/>
          </p:nvPr>
        </p:nvSpPr>
        <p:spPr/>
        <p:txBody>
          <a:bodyPr/>
          <a:lstStyle/>
          <a:p>
            <a:endParaRPr lang="lv-LV"/>
          </a:p>
        </p:txBody>
      </p:sp>
      <p:pic>
        <p:nvPicPr>
          <p:cNvPr id="6" name="Content Placeholder 5" descr="A screenshot of a computer&#10;&#10;Description automatically generated">
            <a:extLst>
              <a:ext uri="{FF2B5EF4-FFF2-40B4-BE49-F238E27FC236}">
                <a16:creationId xmlns:a16="http://schemas.microsoft.com/office/drawing/2014/main" id="{1453F21C-846A-995A-F207-DC2D264547D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79375"/>
            <a:ext cx="7229475" cy="6778625"/>
          </a:xfrm>
        </p:spPr>
      </p:pic>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088188" y="0"/>
            <a:ext cx="5103812"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22" name="Flowchart: Connector 21">
            <a:extLst>
              <a:ext uri="{FF2B5EF4-FFF2-40B4-BE49-F238E27FC236}">
                <a16:creationId xmlns:a16="http://schemas.microsoft.com/office/drawing/2014/main" id="{A9FC276B-AA92-4021-ABB9-D4BBE59D5BFB}"/>
              </a:ext>
            </a:extLst>
          </p:cNvPr>
          <p:cNvSpPr/>
          <p:nvPr/>
        </p:nvSpPr>
        <p:spPr>
          <a:xfrm>
            <a:off x="7124702" y="1811675"/>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a:t>
            </a:r>
          </a:p>
        </p:txBody>
      </p:sp>
      <p:sp>
        <p:nvSpPr>
          <p:cNvPr id="29" name="TextBox 28">
            <a:extLst>
              <a:ext uri="{FF2B5EF4-FFF2-40B4-BE49-F238E27FC236}">
                <a16:creationId xmlns:a16="http://schemas.microsoft.com/office/drawing/2014/main" id="{CA952441-C362-09B5-B43D-9C1335396232}"/>
              </a:ext>
            </a:extLst>
          </p:cNvPr>
          <p:cNvSpPr txBox="1"/>
          <p:nvPr/>
        </p:nvSpPr>
        <p:spPr>
          <a:xfrm>
            <a:off x="7562850" y="1811675"/>
            <a:ext cx="4486272" cy="332398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Izvēlies nepieciešamo informatīvā materiāla veidu un izmēru:</a:t>
            </a:r>
          </a:p>
          <a:p>
            <a:r>
              <a:rPr lang="lv-LV" sz="1400" b="1" dirty="0">
                <a:solidFill>
                  <a:schemeClr val="bg1"/>
                </a:solidFill>
              </a:rPr>
              <a:t>1. KAD TIEK UZSĀKTA FIZISKĀ PROJEKTA ĪSTENOŠANA VAI APRĪKOJUMA IEGĀDE:</a:t>
            </a:r>
          </a:p>
          <a:p>
            <a:pPr marL="342900" indent="-342900" algn="just">
              <a:buFont typeface="+mj-lt"/>
              <a:buAutoNum type="alphaLcParenR"/>
            </a:pPr>
            <a:r>
              <a:rPr lang="lv-LV" sz="1400" dirty="0">
                <a:solidFill>
                  <a:schemeClr val="bg1"/>
                </a:solidFill>
              </a:rPr>
              <a:t>projekta, kura kopējās </a:t>
            </a:r>
            <a:r>
              <a:rPr lang="lv-LV" sz="1400" b="1" dirty="0">
                <a:solidFill>
                  <a:schemeClr val="bg1"/>
                </a:solidFill>
              </a:rPr>
              <a:t>izmaksas </a:t>
            </a:r>
            <a:r>
              <a:rPr lang="lv-LV" sz="1400" dirty="0">
                <a:solidFill>
                  <a:schemeClr val="bg1"/>
                </a:solidFill>
              </a:rPr>
              <a:t>ir</a:t>
            </a:r>
            <a:r>
              <a:rPr lang="lv-LV" sz="1400" b="1" dirty="0">
                <a:solidFill>
                  <a:schemeClr val="bg1"/>
                </a:solidFill>
              </a:rPr>
              <a:t> mazākas vai vienādas ar 100 000 EUR</a:t>
            </a:r>
            <a:r>
              <a:rPr lang="lv-LV" sz="1400" dirty="0">
                <a:solidFill>
                  <a:schemeClr val="bg1"/>
                </a:solidFill>
              </a:rPr>
              <a:t>, īstenošanas vietā jāuzstāda </a:t>
            </a:r>
            <a:r>
              <a:rPr lang="lv-LV" sz="1400" b="1" dirty="0">
                <a:solidFill>
                  <a:schemeClr val="bg1"/>
                </a:solidFill>
              </a:rPr>
              <a:t>PLAKĀTS;</a:t>
            </a:r>
          </a:p>
          <a:p>
            <a:pPr marL="342900" indent="-342900" algn="just">
              <a:buFont typeface="+mj-lt"/>
              <a:buAutoNum type="alphaLcParenR"/>
            </a:pPr>
            <a:endParaRPr lang="lv-LV" sz="1400" b="1" dirty="0">
              <a:solidFill>
                <a:schemeClr val="bg1"/>
              </a:solidFill>
            </a:endParaRPr>
          </a:p>
          <a:p>
            <a:pPr marL="342900" indent="-342900" algn="just">
              <a:buFont typeface="+mj-lt"/>
              <a:buAutoNum type="alphaLcParenR"/>
            </a:pPr>
            <a:r>
              <a:rPr lang="lv-LV" sz="1400" dirty="0">
                <a:solidFill>
                  <a:schemeClr val="bg1"/>
                </a:solidFill>
              </a:rPr>
              <a:t>projekta, kura kopējās </a:t>
            </a:r>
            <a:r>
              <a:rPr lang="lv-LV" sz="1400" b="1" dirty="0">
                <a:solidFill>
                  <a:schemeClr val="bg1"/>
                </a:solidFill>
              </a:rPr>
              <a:t>izmaksas ir lielākas par 100 000 EUR</a:t>
            </a:r>
            <a:r>
              <a:rPr lang="lv-LV" sz="1400" dirty="0">
                <a:solidFill>
                  <a:schemeClr val="bg1"/>
                </a:solidFill>
              </a:rPr>
              <a:t>, īstenošanas vietā jāuzstāda</a:t>
            </a:r>
            <a:r>
              <a:rPr lang="lv-LV" sz="1400" b="1" dirty="0">
                <a:solidFill>
                  <a:schemeClr val="bg1"/>
                </a:solidFill>
              </a:rPr>
              <a:t> STENDS vai PLĀKSNE</a:t>
            </a:r>
          </a:p>
          <a:p>
            <a:pPr marL="514350" indent="-514350">
              <a:buFont typeface="Arial" panose="020B0604020202020204" pitchFamily="34" charset="0"/>
              <a:buAutoNum type="alphaLcParenR"/>
            </a:pPr>
            <a:endParaRPr lang="lv-LV" sz="1400" b="1" dirty="0">
              <a:solidFill>
                <a:schemeClr val="bg1"/>
              </a:solidFill>
            </a:endParaRPr>
          </a:p>
          <a:p>
            <a:pPr marL="0" indent="0">
              <a:buNone/>
            </a:pPr>
            <a:r>
              <a:rPr lang="lv-LV" sz="1400" b="1" dirty="0">
                <a:solidFill>
                  <a:schemeClr val="bg1"/>
                </a:solidFill>
              </a:rPr>
              <a:t>2. KAD PROJEKTS PABEIGTS:</a:t>
            </a:r>
          </a:p>
          <a:p>
            <a:pPr marL="342900" indent="-342900">
              <a:buFont typeface="+mj-lt"/>
              <a:buAutoNum type="alphaLcParenR"/>
            </a:pPr>
            <a:r>
              <a:rPr lang="lv-LV" sz="1400" dirty="0">
                <a:solidFill>
                  <a:schemeClr val="bg1"/>
                </a:solidFill>
              </a:rPr>
              <a:t>jāuzstāda </a:t>
            </a:r>
            <a:r>
              <a:rPr lang="lv-LV" sz="1400" b="1" dirty="0">
                <a:solidFill>
                  <a:schemeClr val="bg1"/>
                </a:solidFill>
              </a:rPr>
              <a:t>PLĀKSNE</a:t>
            </a:r>
          </a:p>
          <a:p>
            <a:pPr marL="0" indent="0">
              <a:buNone/>
            </a:pPr>
            <a:r>
              <a:rPr lang="lv-LV" sz="1400" dirty="0">
                <a:solidFill>
                  <a:schemeClr val="bg1"/>
                </a:solidFill>
              </a:rPr>
              <a:t>         vai</a:t>
            </a:r>
          </a:p>
          <a:p>
            <a:pPr marL="0" indent="0">
              <a:buNone/>
            </a:pPr>
            <a:r>
              <a:rPr lang="lv-LV" sz="1400" dirty="0">
                <a:solidFill>
                  <a:schemeClr val="bg1"/>
                </a:solidFill>
              </a:rPr>
              <a:t>b)     jāsaglabā jau iepriekš uzstādītais </a:t>
            </a:r>
            <a:r>
              <a:rPr lang="lv-LV" sz="1400" b="1" dirty="0">
                <a:solidFill>
                  <a:schemeClr val="bg1"/>
                </a:solidFill>
              </a:rPr>
              <a:t>STENDS</a:t>
            </a:r>
          </a:p>
        </p:txBody>
      </p:sp>
      <p:pic>
        <p:nvPicPr>
          <p:cNvPr id="35" name="Picture 34">
            <a:extLst>
              <a:ext uri="{FF2B5EF4-FFF2-40B4-BE49-F238E27FC236}">
                <a16:creationId xmlns:a16="http://schemas.microsoft.com/office/drawing/2014/main" id="{CD6F790F-7658-C2ED-8C58-0F7D76689B82}"/>
              </a:ext>
            </a:extLst>
          </p:cNvPr>
          <p:cNvPicPr>
            <a:picLocks noChangeAspect="1"/>
          </p:cNvPicPr>
          <p:nvPr/>
        </p:nvPicPr>
        <p:blipFill>
          <a:blip r:embed="rId3"/>
          <a:stretch>
            <a:fillRect/>
          </a:stretch>
        </p:blipFill>
        <p:spPr>
          <a:xfrm>
            <a:off x="7115176" y="244138"/>
            <a:ext cx="352425" cy="304800"/>
          </a:xfrm>
          <a:prstGeom prst="rect">
            <a:avLst/>
          </a:prstGeom>
        </p:spPr>
      </p:pic>
      <p:sp>
        <p:nvSpPr>
          <p:cNvPr id="36" name="TextBox 35">
            <a:extLst>
              <a:ext uri="{FF2B5EF4-FFF2-40B4-BE49-F238E27FC236}">
                <a16:creationId xmlns:a16="http://schemas.microsoft.com/office/drawing/2014/main" id="{C83ADF98-320F-93AF-6496-428CBC172EE1}"/>
              </a:ext>
            </a:extLst>
          </p:cNvPr>
          <p:cNvSpPr txBox="1"/>
          <p:nvPr/>
        </p:nvSpPr>
        <p:spPr>
          <a:xfrm>
            <a:off x="7562850" y="304780"/>
            <a:ext cx="4486272" cy="954107"/>
          </a:xfrm>
          <a:prstGeom prst="rect">
            <a:avLst/>
          </a:prstGeom>
          <a:noFill/>
          <a:ln>
            <a:solidFill>
              <a:schemeClr val="bg1"/>
            </a:solidFill>
          </a:ln>
        </p:spPr>
        <p:txBody>
          <a:bodyPr wrap="square" rtlCol="0">
            <a:spAutoFit/>
          </a:bodyPr>
          <a:lstStyle/>
          <a:p>
            <a:r>
              <a:rPr lang="lv-LV" sz="1400" dirty="0">
                <a:solidFill>
                  <a:schemeClr val="bg1"/>
                </a:solidFill>
              </a:rPr>
              <a:t>Dodies uz šo tīmekļa vietni un </a:t>
            </a:r>
            <a:r>
              <a:rPr lang="lv-LV" sz="1400" b="1" dirty="0">
                <a:solidFill>
                  <a:schemeClr val="bg1"/>
                </a:solidFill>
              </a:rPr>
              <a:t>izmanto Maketu izstrādes rīku</a:t>
            </a:r>
            <a:r>
              <a:rPr lang="lv-LV" sz="1400" dirty="0">
                <a:solidFill>
                  <a:schemeClr val="bg1"/>
                </a:solidFill>
              </a:rPr>
              <a:t>, lai </a:t>
            </a:r>
            <a:r>
              <a:rPr lang="lv-LV" sz="1400" b="1" dirty="0">
                <a:solidFill>
                  <a:schemeClr val="bg1"/>
                </a:solidFill>
              </a:rPr>
              <a:t>sagatavotu plakātu, stendu vai plāksni:</a:t>
            </a:r>
            <a:br>
              <a:rPr lang="lv-LV" sz="1400" b="1" dirty="0">
                <a:solidFill>
                  <a:schemeClr val="bg1"/>
                </a:solidFill>
              </a:rPr>
            </a:br>
            <a:r>
              <a:rPr lang="lv-LV" sz="1400" b="1" dirty="0">
                <a:hlinkClick r:id="rId4">
                  <a:extLst>
                    <a:ext uri="{A12FA001-AC4F-418D-AE19-62706E023703}">
                      <ahyp:hlinkClr xmlns:ahyp="http://schemas.microsoft.com/office/drawing/2018/hyperlinkcolor" val="tx"/>
                    </a:ext>
                  </a:extLst>
                </a:hlinkClick>
              </a:rPr>
              <a:t>https://ec.europa.eu/regional_policy/policy/communication/online-generator_lv?lang=lv</a:t>
            </a:r>
            <a:endParaRPr lang="lv-LV" sz="1400" b="1" dirty="0"/>
          </a:p>
        </p:txBody>
      </p:sp>
      <p:sp>
        <p:nvSpPr>
          <p:cNvPr id="39" name="Flowchart: Connector 38">
            <a:extLst>
              <a:ext uri="{FF2B5EF4-FFF2-40B4-BE49-F238E27FC236}">
                <a16:creationId xmlns:a16="http://schemas.microsoft.com/office/drawing/2014/main" id="{9CEC70D3-ACAD-474A-6A52-230D116CBFF9}"/>
              </a:ext>
            </a:extLst>
          </p:cNvPr>
          <p:cNvSpPr/>
          <p:nvPr/>
        </p:nvSpPr>
        <p:spPr>
          <a:xfrm>
            <a:off x="7124702" y="5836034"/>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2</a:t>
            </a:r>
          </a:p>
        </p:txBody>
      </p:sp>
      <p:sp>
        <p:nvSpPr>
          <p:cNvPr id="40" name="TextBox 39">
            <a:extLst>
              <a:ext uri="{FF2B5EF4-FFF2-40B4-BE49-F238E27FC236}">
                <a16:creationId xmlns:a16="http://schemas.microsoft.com/office/drawing/2014/main" id="{04B34CB3-0BB7-E7D6-6619-A3DF44601558}"/>
              </a:ext>
            </a:extLst>
          </p:cNvPr>
          <p:cNvSpPr txBox="1"/>
          <p:nvPr/>
        </p:nvSpPr>
        <p:spPr>
          <a:xfrm>
            <a:off x="7562851" y="5836034"/>
            <a:ext cx="4486274" cy="307777"/>
          </a:xfrm>
          <a:prstGeom prst="rect">
            <a:avLst/>
          </a:prstGeom>
          <a:noFill/>
          <a:ln>
            <a:solidFill>
              <a:schemeClr val="bg1"/>
            </a:solidFill>
          </a:ln>
        </p:spPr>
        <p:txBody>
          <a:bodyPr wrap="square" rtlCol="0">
            <a:spAutoFit/>
          </a:bodyPr>
          <a:lstStyle/>
          <a:p>
            <a:r>
              <a:rPr lang="lv-LV" sz="1400" dirty="0">
                <a:solidFill>
                  <a:schemeClr val="bg1"/>
                </a:solidFill>
              </a:rPr>
              <a:t>Spied uz pogas </a:t>
            </a:r>
            <a:r>
              <a:rPr lang="lv-LV" sz="1400" b="1" dirty="0">
                <a:solidFill>
                  <a:schemeClr val="bg1"/>
                </a:solidFill>
              </a:rPr>
              <a:t>«Nākamā darbība»</a:t>
            </a:r>
            <a:endParaRPr lang="lv-LV" sz="1400" b="1" dirty="0"/>
          </a:p>
        </p:txBody>
      </p:sp>
    </p:spTree>
    <p:extLst>
      <p:ext uri="{BB962C8B-B14F-4D97-AF65-F5344CB8AC3E}">
        <p14:creationId xmlns:p14="http://schemas.microsoft.com/office/powerpoint/2010/main" val="2323135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7F7E64A-5676-E4E5-8A6F-E5A8C2464BB9}"/>
              </a:ext>
            </a:extLst>
          </p:cNvPr>
          <p:cNvSpPr txBox="1">
            <a:spLocks/>
          </p:cNvSpPr>
          <p:nvPr/>
        </p:nvSpPr>
        <p:spPr>
          <a:xfrm>
            <a:off x="3173" y="0"/>
            <a:ext cx="12188827" cy="6858000"/>
          </a:xfrm>
          <a:prstGeom prst="rect">
            <a:avLst/>
          </a:prstGeom>
          <a:solidFill>
            <a:srgbClr val="0B9CC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4000" b="1" dirty="0">
                <a:solidFill>
                  <a:schemeClr val="bg1"/>
                </a:solidFill>
              </a:rPr>
              <a:t>PLAKĀTA vai STENDA sagatavošana</a:t>
            </a:r>
          </a:p>
        </p:txBody>
      </p:sp>
    </p:spTree>
    <p:extLst>
      <p:ext uri="{BB962C8B-B14F-4D97-AF65-F5344CB8AC3E}">
        <p14:creationId xmlns:p14="http://schemas.microsoft.com/office/powerpoint/2010/main" val="3903065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screenshot of a computer&#10;&#10;Description automatically generated">
            <a:extLst>
              <a:ext uri="{FF2B5EF4-FFF2-40B4-BE49-F238E27FC236}">
                <a16:creationId xmlns:a16="http://schemas.microsoft.com/office/drawing/2014/main" id="{A33B4915-CD30-7D8A-3856-56B58375F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8169"/>
            <a:ext cx="7246002" cy="4769876"/>
          </a:xfrm>
          <a:prstGeom prst="rect">
            <a:avLst/>
          </a:prstGeom>
        </p:spPr>
      </p:pic>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1081425"/>
          </a:xfrm>
          <a:solidFill>
            <a:srgbClr val="0B9CCF"/>
          </a:solidFill>
        </p:spPr>
        <p:txBody>
          <a:bodyPr>
            <a:normAutofit/>
          </a:bodyPr>
          <a:lstStyle/>
          <a:p>
            <a:r>
              <a:rPr lang="lv-LV" sz="3600" b="1" u="sng" dirty="0">
                <a:solidFill>
                  <a:schemeClr val="bg1"/>
                </a:solidFill>
              </a:rPr>
              <a:t>PLAKĀTA vai STENDA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122606" y="0"/>
            <a:ext cx="5103812" cy="6858000"/>
          </a:xfrm>
          <a:solidFill>
            <a:srgbClr val="0B9CCF"/>
          </a:solidFill>
        </p:spPr>
        <p:txBody>
          <a:bodyPr>
            <a:normAutofit/>
          </a:bodyPr>
          <a:lstStyle/>
          <a:p>
            <a:pPr marL="0" indent="0">
              <a:buNone/>
            </a:pPr>
            <a:endParaRPr lang="lv-LV" sz="1400" dirty="0"/>
          </a:p>
          <a:p>
            <a:pPr marL="0" indent="0">
              <a:buNone/>
            </a:pPr>
            <a:endParaRPr lang="lv-LV" sz="1400" dirty="0"/>
          </a:p>
          <a:p>
            <a:pPr marL="0" indent="0">
              <a:buNone/>
            </a:pPr>
            <a:endParaRPr lang="lv-LV" sz="1400" dirty="0">
              <a:solidFill>
                <a:schemeClr val="bg1"/>
              </a:solidFill>
            </a:endParaRPr>
          </a:p>
          <a:p>
            <a:pPr marL="0" indent="0">
              <a:buNone/>
            </a:pPr>
            <a:endParaRPr lang="lv-LV" sz="1400" b="1" dirty="0">
              <a:solidFill>
                <a:schemeClr val="bg1"/>
              </a:solidFill>
            </a:endParaRPr>
          </a:p>
        </p:txBody>
      </p:sp>
      <p:sp>
        <p:nvSpPr>
          <p:cNvPr id="29" name="TextBox 28">
            <a:extLst>
              <a:ext uri="{FF2B5EF4-FFF2-40B4-BE49-F238E27FC236}">
                <a16:creationId xmlns:a16="http://schemas.microsoft.com/office/drawing/2014/main" id="{CA952441-C362-09B5-B43D-9C1335396232}"/>
              </a:ext>
            </a:extLst>
          </p:cNvPr>
          <p:cNvSpPr txBox="1"/>
          <p:nvPr/>
        </p:nvSpPr>
        <p:spPr>
          <a:xfrm>
            <a:off x="7505701" y="875632"/>
            <a:ext cx="4543419" cy="2246769"/>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Sniedz īsu projekta aprakstu – projekta mērķis, plānotie rezultāti</a:t>
            </a:r>
            <a:r>
              <a:rPr lang="lv-LV" sz="1400" dirty="0">
                <a:solidFill>
                  <a:schemeClr val="bg1"/>
                </a:solidFill>
              </a:rPr>
              <a:t>, piemēram: </a:t>
            </a:r>
          </a:p>
          <a:p>
            <a:pPr marL="0" indent="0" algn="just">
              <a:buNone/>
            </a:pPr>
            <a:r>
              <a:rPr lang="lv-LV" sz="1400" dirty="0">
                <a:solidFill>
                  <a:schemeClr val="bg1"/>
                </a:solidFill>
              </a:rPr>
              <a:t>«Projekta ietvaros tiks veikti energoefektivitātes paaugstināšanas darbi daudzdzīvokļu ēkā, nodrošinot:</a:t>
            </a:r>
          </a:p>
          <a:p>
            <a:pPr marL="0" indent="0" algn="just">
              <a:buNone/>
            </a:pPr>
            <a:r>
              <a:rPr lang="lv-LV" sz="1400" dirty="0">
                <a:solidFill>
                  <a:schemeClr val="bg1"/>
                </a:solidFill>
              </a:rPr>
              <a:t>- primārās kopējās enerģijas ietaupījumu__</a:t>
            </a:r>
            <a:r>
              <a:rPr lang="lv-LV" sz="1400" dirty="0" err="1">
                <a:solidFill>
                  <a:schemeClr val="bg1"/>
                </a:solidFill>
              </a:rPr>
              <a:t>MWh</a:t>
            </a:r>
            <a:r>
              <a:rPr lang="lv-LV" sz="1400" dirty="0">
                <a:solidFill>
                  <a:schemeClr val="bg1"/>
                </a:solidFill>
              </a:rPr>
              <a:t> gadā, samazinot primārās enerģijas patēriņu vidēji par __%;</a:t>
            </a:r>
          </a:p>
          <a:p>
            <a:pPr marL="0" indent="0" algn="just">
              <a:buNone/>
            </a:pPr>
            <a:r>
              <a:rPr lang="lv-LV" sz="1400" dirty="0">
                <a:solidFill>
                  <a:schemeClr val="bg1"/>
                </a:solidFill>
              </a:rPr>
              <a:t>- siltumnīcefekta gāzu emisiju ietaupījumu__CO2 ekvivalenta tonnas gadā.</a:t>
            </a:r>
          </a:p>
          <a:p>
            <a:pPr marL="0" indent="0" algn="just">
              <a:buNone/>
            </a:pPr>
            <a:r>
              <a:rPr lang="lv-LV" sz="1400" dirty="0">
                <a:solidFill>
                  <a:schemeClr val="bg1"/>
                </a:solidFill>
              </a:rPr>
              <a:t>Papildus ēka iegūst jaunu, modernu izskatu, kā arī būtiski samazina avārijas riskus un uzturēšanas izmaksas.»</a:t>
            </a:r>
          </a:p>
        </p:txBody>
      </p:sp>
      <p:sp>
        <p:nvSpPr>
          <p:cNvPr id="36" name="TextBox 35">
            <a:extLst>
              <a:ext uri="{FF2B5EF4-FFF2-40B4-BE49-F238E27FC236}">
                <a16:creationId xmlns:a16="http://schemas.microsoft.com/office/drawing/2014/main" id="{C83ADF98-320F-93AF-6496-428CBC172EE1}"/>
              </a:ext>
            </a:extLst>
          </p:cNvPr>
          <p:cNvSpPr txBox="1"/>
          <p:nvPr/>
        </p:nvSpPr>
        <p:spPr>
          <a:xfrm>
            <a:off x="7505701" y="43431"/>
            <a:ext cx="4543419" cy="738664"/>
          </a:xfrm>
          <a:prstGeom prst="rect">
            <a:avLst/>
          </a:prstGeom>
          <a:noFill/>
          <a:ln>
            <a:solidFill>
              <a:schemeClr val="bg1"/>
            </a:solidFill>
          </a:ln>
        </p:spPr>
        <p:txBody>
          <a:bodyPr wrap="square" rtlCol="0">
            <a:spAutoFit/>
          </a:bodyPr>
          <a:lstStyle/>
          <a:p>
            <a:r>
              <a:rPr lang="lv-LV" sz="1400" b="1" dirty="0">
                <a:solidFill>
                  <a:schemeClr val="bg1"/>
                </a:solidFill>
              </a:rPr>
              <a:t>Norādi projekta nosaukumu un daudzdzīvokļu dzīvojamās mājas adresi. </a:t>
            </a:r>
            <a:r>
              <a:rPr lang="lv-LV" sz="1400" dirty="0">
                <a:solidFill>
                  <a:schemeClr val="bg1"/>
                </a:solidFill>
              </a:rPr>
              <a:t>Ņem vērā, ka projekta nosaukums nevar būt garāks par 60 zīmēm un tas jāraksta ar LIELAJIEM BURTIEM</a:t>
            </a:r>
            <a:endParaRPr lang="lv-LV" sz="1400" dirty="0"/>
          </a:p>
        </p:txBody>
      </p:sp>
      <p:sp>
        <p:nvSpPr>
          <p:cNvPr id="22" name="Flowchart: Connector 21">
            <a:extLst>
              <a:ext uri="{FF2B5EF4-FFF2-40B4-BE49-F238E27FC236}">
                <a16:creationId xmlns:a16="http://schemas.microsoft.com/office/drawing/2014/main" id="{A9FC276B-AA92-4021-ABB9-D4BBE59D5BFB}"/>
              </a:ext>
            </a:extLst>
          </p:cNvPr>
          <p:cNvSpPr/>
          <p:nvPr/>
        </p:nvSpPr>
        <p:spPr>
          <a:xfrm>
            <a:off x="7109183" y="869955"/>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4</a:t>
            </a:r>
          </a:p>
        </p:txBody>
      </p:sp>
      <p:sp>
        <p:nvSpPr>
          <p:cNvPr id="39" name="Flowchart: Connector 38">
            <a:extLst>
              <a:ext uri="{FF2B5EF4-FFF2-40B4-BE49-F238E27FC236}">
                <a16:creationId xmlns:a16="http://schemas.microsoft.com/office/drawing/2014/main" id="{9CEC70D3-ACAD-474A-6A52-230D116CBFF9}"/>
              </a:ext>
            </a:extLst>
          </p:cNvPr>
          <p:cNvSpPr/>
          <p:nvPr/>
        </p:nvSpPr>
        <p:spPr>
          <a:xfrm>
            <a:off x="7109183" y="6474725"/>
            <a:ext cx="374045" cy="328349"/>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sz="1400" dirty="0">
              <a:solidFill>
                <a:schemeClr val="bg1"/>
              </a:solidFill>
            </a:endParaRPr>
          </a:p>
        </p:txBody>
      </p:sp>
      <p:sp>
        <p:nvSpPr>
          <p:cNvPr id="40" name="TextBox 39">
            <a:extLst>
              <a:ext uri="{FF2B5EF4-FFF2-40B4-BE49-F238E27FC236}">
                <a16:creationId xmlns:a16="http://schemas.microsoft.com/office/drawing/2014/main" id="{04B34CB3-0BB7-E7D6-6619-A3DF44601558}"/>
              </a:ext>
            </a:extLst>
          </p:cNvPr>
          <p:cNvSpPr txBox="1"/>
          <p:nvPr/>
        </p:nvSpPr>
        <p:spPr>
          <a:xfrm>
            <a:off x="7511140" y="6496163"/>
            <a:ext cx="4520733" cy="307777"/>
          </a:xfrm>
          <a:prstGeom prst="rect">
            <a:avLst/>
          </a:prstGeom>
          <a:noFill/>
          <a:ln>
            <a:solidFill>
              <a:schemeClr val="bg1"/>
            </a:solidFill>
          </a:ln>
        </p:spPr>
        <p:txBody>
          <a:bodyPr wrap="square" rtlCol="0">
            <a:spAutoFit/>
          </a:bodyPr>
          <a:lstStyle/>
          <a:p>
            <a:r>
              <a:rPr lang="lv-LV" sz="1400" dirty="0">
                <a:solidFill>
                  <a:schemeClr val="bg1"/>
                </a:solidFill>
              </a:rPr>
              <a:t>Spied uz pogas </a:t>
            </a:r>
            <a:r>
              <a:rPr lang="lv-LV" sz="1400" b="1" dirty="0">
                <a:solidFill>
                  <a:schemeClr val="bg1"/>
                </a:solidFill>
              </a:rPr>
              <a:t>«Nākamā darbība»</a:t>
            </a:r>
            <a:endParaRPr lang="lv-LV" sz="1400" b="1" dirty="0"/>
          </a:p>
        </p:txBody>
      </p:sp>
      <p:sp>
        <p:nvSpPr>
          <p:cNvPr id="4" name="Flowchart: Connector 3">
            <a:extLst>
              <a:ext uri="{FF2B5EF4-FFF2-40B4-BE49-F238E27FC236}">
                <a16:creationId xmlns:a16="http://schemas.microsoft.com/office/drawing/2014/main" id="{A70A874F-CD63-8C78-5446-443180531A28}"/>
              </a:ext>
            </a:extLst>
          </p:cNvPr>
          <p:cNvSpPr/>
          <p:nvPr/>
        </p:nvSpPr>
        <p:spPr>
          <a:xfrm>
            <a:off x="7122608" y="24364"/>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3</a:t>
            </a:r>
          </a:p>
        </p:txBody>
      </p:sp>
      <p:sp>
        <p:nvSpPr>
          <p:cNvPr id="5" name="Flowchart: Connector 4">
            <a:extLst>
              <a:ext uri="{FF2B5EF4-FFF2-40B4-BE49-F238E27FC236}">
                <a16:creationId xmlns:a16="http://schemas.microsoft.com/office/drawing/2014/main" id="{B515571C-75D6-C68F-71F7-90297B288C10}"/>
              </a:ext>
            </a:extLst>
          </p:cNvPr>
          <p:cNvSpPr/>
          <p:nvPr/>
        </p:nvSpPr>
        <p:spPr>
          <a:xfrm>
            <a:off x="7109183" y="3205967"/>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5</a:t>
            </a:r>
          </a:p>
        </p:txBody>
      </p:sp>
      <p:sp>
        <p:nvSpPr>
          <p:cNvPr id="7" name="TextBox 6">
            <a:extLst>
              <a:ext uri="{FF2B5EF4-FFF2-40B4-BE49-F238E27FC236}">
                <a16:creationId xmlns:a16="http://schemas.microsoft.com/office/drawing/2014/main" id="{4547029D-3F28-CB76-116F-4194FF9ECF5A}"/>
              </a:ext>
            </a:extLst>
          </p:cNvPr>
          <p:cNvSpPr txBox="1"/>
          <p:nvPr/>
        </p:nvSpPr>
        <p:spPr>
          <a:xfrm>
            <a:off x="7511143" y="3215938"/>
            <a:ext cx="4528927" cy="307777"/>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Norādi projekta īstenošanas sākumu – </a:t>
            </a:r>
            <a:r>
              <a:rPr lang="lv-LV" sz="1400" dirty="0">
                <a:solidFill>
                  <a:schemeClr val="bg1"/>
                </a:solidFill>
              </a:rPr>
              <a:t>mēnesi un gadu</a:t>
            </a:r>
          </a:p>
        </p:txBody>
      </p:sp>
      <p:sp>
        <p:nvSpPr>
          <p:cNvPr id="8" name="Flowchart: Connector 7">
            <a:extLst>
              <a:ext uri="{FF2B5EF4-FFF2-40B4-BE49-F238E27FC236}">
                <a16:creationId xmlns:a16="http://schemas.microsoft.com/office/drawing/2014/main" id="{C19CC2EE-CCB8-A995-3183-589828A351EB}"/>
              </a:ext>
            </a:extLst>
          </p:cNvPr>
          <p:cNvSpPr/>
          <p:nvPr/>
        </p:nvSpPr>
        <p:spPr>
          <a:xfrm>
            <a:off x="7106164" y="3639878"/>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6</a:t>
            </a:r>
          </a:p>
        </p:txBody>
      </p:sp>
      <p:sp>
        <p:nvSpPr>
          <p:cNvPr id="9" name="TextBox 8">
            <a:extLst>
              <a:ext uri="{FF2B5EF4-FFF2-40B4-BE49-F238E27FC236}">
                <a16:creationId xmlns:a16="http://schemas.microsoft.com/office/drawing/2014/main" id="{E3B3F015-F0D7-A3A5-208A-C3E3D0D58594}"/>
              </a:ext>
            </a:extLst>
          </p:cNvPr>
          <p:cNvSpPr txBox="1"/>
          <p:nvPr/>
        </p:nvSpPr>
        <p:spPr>
          <a:xfrm>
            <a:off x="7513093" y="3648704"/>
            <a:ext cx="4526977" cy="307777"/>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Norādi projekta beigu datumu – </a:t>
            </a:r>
            <a:r>
              <a:rPr lang="lv-LV" sz="1400" dirty="0">
                <a:solidFill>
                  <a:schemeClr val="bg1"/>
                </a:solidFill>
              </a:rPr>
              <a:t>mēnesi un gadu</a:t>
            </a:r>
          </a:p>
        </p:txBody>
      </p:sp>
      <p:sp>
        <p:nvSpPr>
          <p:cNvPr id="11" name="Flowchart: Connector 10">
            <a:extLst>
              <a:ext uri="{FF2B5EF4-FFF2-40B4-BE49-F238E27FC236}">
                <a16:creationId xmlns:a16="http://schemas.microsoft.com/office/drawing/2014/main" id="{ACA014CC-9484-6415-EFD1-4A95757447A2}"/>
              </a:ext>
            </a:extLst>
          </p:cNvPr>
          <p:cNvSpPr/>
          <p:nvPr/>
        </p:nvSpPr>
        <p:spPr>
          <a:xfrm>
            <a:off x="7122606" y="4069591"/>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7</a:t>
            </a:r>
          </a:p>
        </p:txBody>
      </p:sp>
      <p:sp>
        <p:nvSpPr>
          <p:cNvPr id="12" name="TextBox 11">
            <a:extLst>
              <a:ext uri="{FF2B5EF4-FFF2-40B4-BE49-F238E27FC236}">
                <a16:creationId xmlns:a16="http://schemas.microsoft.com/office/drawing/2014/main" id="{F0F23DA4-8450-52D3-A85A-C50DE63357D3}"/>
              </a:ext>
            </a:extLst>
          </p:cNvPr>
          <p:cNvSpPr txBox="1"/>
          <p:nvPr/>
        </p:nvSpPr>
        <p:spPr>
          <a:xfrm>
            <a:off x="7513093" y="4088717"/>
            <a:ext cx="4505357" cy="523220"/>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Norādi projekta kopējās izmaksas </a:t>
            </a:r>
            <a:r>
              <a:rPr lang="lv-LV" sz="1400" dirty="0">
                <a:solidFill>
                  <a:schemeClr val="bg1"/>
                </a:solidFill>
              </a:rPr>
              <a:t>(attiecināmās un neattiecināmās izmaksas), norādot valūtu EUR</a:t>
            </a:r>
          </a:p>
        </p:txBody>
      </p:sp>
      <p:sp>
        <p:nvSpPr>
          <p:cNvPr id="13" name="Flowchart: Connector 12">
            <a:extLst>
              <a:ext uri="{FF2B5EF4-FFF2-40B4-BE49-F238E27FC236}">
                <a16:creationId xmlns:a16="http://schemas.microsoft.com/office/drawing/2014/main" id="{92D23D22-FFB5-B0DA-62D9-4497AD4204E9}"/>
              </a:ext>
            </a:extLst>
          </p:cNvPr>
          <p:cNvSpPr/>
          <p:nvPr/>
        </p:nvSpPr>
        <p:spPr>
          <a:xfrm>
            <a:off x="7102437" y="4748993"/>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8</a:t>
            </a:r>
          </a:p>
        </p:txBody>
      </p:sp>
      <p:sp>
        <p:nvSpPr>
          <p:cNvPr id="14" name="TextBox 13">
            <a:extLst>
              <a:ext uri="{FF2B5EF4-FFF2-40B4-BE49-F238E27FC236}">
                <a16:creationId xmlns:a16="http://schemas.microsoft.com/office/drawing/2014/main" id="{308DF019-A369-5DDE-1510-94C97E10229A}"/>
              </a:ext>
            </a:extLst>
          </p:cNvPr>
          <p:cNvSpPr txBox="1"/>
          <p:nvPr/>
        </p:nvSpPr>
        <p:spPr>
          <a:xfrm>
            <a:off x="7513093" y="4730787"/>
            <a:ext cx="4505357" cy="954107"/>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Norādi piešķirtā Atveseļošanas fonda atbalsta apmēru </a:t>
            </a:r>
            <a:r>
              <a:rPr lang="lv-LV" sz="1400" dirty="0">
                <a:solidFill>
                  <a:schemeClr val="bg1"/>
                </a:solidFill>
              </a:rPr>
              <a:t>(projekta attiecināmo izmaksu segšanai saņemtā Altum aizdevuma apmēru vai komercbankas aizdevuma gadījumā – Altum garantijas apmēru, norādot valūtu EUR</a:t>
            </a:r>
          </a:p>
        </p:txBody>
      </p:sp>
      <p:sp>
        <p:nvSpPr>
          <p:cNvPr id="15" name="Flowchart: Connector 14">
            <a:extLst>
              <a:ext uri="{FF2B5EF4-FFF2-40B4-BE49-F238E27FC236}">
                <a16:creationId xmlns:a16="http://schemas.microsoft.com/office/drawing/2014/main" id="{4771BBE8-36F4-1102-278B-C07F5C0BCBB7}"/>
              </a:ext>
            </a:extLst>
          </p:cNvPr>
          <p:cNvSpPr/>
          <p:nvPr/>
        </p:nvSpPr>
        <p:spPr>
          <a:xfrm>
            <a:off x="7106163" y="5743575"/>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9</a:t>
            </a:r>
          </a:p>
        </p:txBody>
      </p:sp>
      <p:sp>
        <p:nvSpPr>
          <p:cNvPr id="16" name="TextBox 15">
            <a:extLst>
              <a:ext uri="{FF2B5EF4-FFF2-40B4-BE49-F238E27FC236}">
                <a16:creationId xmlns:a16="http://schemas.microsoft.com/office/drawing/2014/main" id="{55978269-B432-3104-E64B-570BEC36E13D}"/>
              </a:ext>
            </a:extLst>
          </p:cNvPr>
          <p:cNvSpPr txBox="1"/>
          <p:nvPr/>
        </p:nvSpPr>
        <p:spPr>
          <a:xfrm>
            <a:off x="7511142" y="5744031"/>
            <a:ext cx="4520733" cy="738664"/>
          </a:xfrm>
          <a:prstGeom prst="rect">
            <a:avLst/>
          </a:prstGeom>
          <a:noFill/>
          <a:ln>
            <a:solidFill>
              <a:schemeClr val="bg1"/>
            </a:solidFill>
          </a:ln>
        </p:spPr>
        <p:txBody>
          <a:bodyPr wrap="square" rtlCol="0">
            <a:spAutoFit/>
          </a:bodyPr>
          <a:lstStyle/>
          <a:p>
            <a:r>
              <a:rPr lang="lv-LV" sz="1400" dirty="0">
                <a:solidFill>
                  <a:schemeClr val="bg1"/>
                </a:solidFill>
              </a:rPr>
              <a:t>Ja pilnvarotai personai pieejama tīmekļa vietne  un tajā norādīta informācija par projektu, norādi tīmekļa vietnes adresi</a:t>
            </a:r>
            <a:endParaRPr lang="lv-LV" sz="1400" dirty="0"/>
          </a:p>
        </p:txBody>
      </p:sp>
      <p:pic>
        <p:nvPicPr>
          <p:cNvPr id="17" name="Content Placeholder 4">
            <a:extLst>
              <a:ext uri="{FF2B5EF4-FFF2-40B4-BE49-F238E27FC236}">
                <a16:creationId xmlns:a16="http://schemas.microsoft.com/office/drawing/2014/main" id="{5602E007-E2E8-1C09-7231-514A01CC0EE2}"/>
              </a:ext>
            </a:extLst>
          </p:cNvPr>
          <p:cNvPicPr>
            <a:picLocks noChangeAspect="1"/>
          </p:cNvPicPr>
          <p:nvPr/>
        </p:nvPicPr>
        <p:blipFill>
          <a:blip r:embed="rId3"/>
          <a:stretch>
            <a:fillRect/>
          </a:stretch>
        </p:blipFill>
        <p:spPr>
          <a:xfrm>
            <a:off x="7192237" y="6509955"/>
            <a:ext cx="226587" cy="235302"/>
          </a:xfrm>
          <a:prstGeom prst="rect">
            <a:avLst/>
          </a:prstGeom>
        </p:spPr>
      </p:pic>
    </p:spTree>
    <p:extLst>
      <p:ext uri="{BB962C8B-B14F-4D97-AF65-F5344CB8AC3E}">
        <p14:creationId xmlns:p14="http://schemas.microsoft.com/office/powerpoint/2010/main" val="1265080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1081425"/>
          </a:xfrm>
          <a:solidFill>
            <a:srgbClr val="0B9CCF"/>
          </a:solidFill>
        </p:spPr>
        <p:txBody>
          <a:bodyPr>
            <a:normAutofit/>
          </a:bodyPr>
          <a:lstStyle/>
          <a:p>
            <a:r>
              <a:rPr lang="lv-LV" sz="3600" b="1" u="sng" dirty="0">
                <a:solidFill>
                  <a:schemeClr val="bg1"/>
                </a:solidFill>
              </a:rPr>
              <a:t>PLAKĀTA vai STENDA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122606" y="0"/>
            <a:ext cx="5103812"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29" name="TextBox 28">
            <a:extLst>
              <a:ext uri="{FF2B5EF4-FFF2-40B4-BE49-F238E27FC236}">
                <a16:creationId xmlns:a16="http://schemas.microsoft.com/office/drawing/2014/main" id="{CA952441-C362-09B5-B43D-9C1335396232}"/>
              </a:ext>
            </a:extLst>
          </p:cNvPr>
          <p:cNvSpPr txBox="1"/>
          <p:nvPr/>
        </p:nvSpPr>
        <p:spPr>
          <a:xfrm>
            <a:off x="7787526" y="668795"/>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Izvēlnē «Valoda» norādi </a:t>
            </a:r>
            <a:r>
              <a:rPr lang="lv-LV" sz="1400" b="1" dirty="0">
                <a:solidFill>
                  <a:schemeClr val="bg1"/>
                </a:solidFill>
              </a:rPr>
              <a:t>«latviešu»</a:t>
            </a:r>
            <a:endParaRPr lang="lv-LV" sz="1400" dirty="0">
              <a:solidFill>
                <a:schemeClr val="bg1"/>
              </a:solidFill>
            </a:endParaRPr>
          </a:p>
        </p:txBody>
      </p:sp>
      <p:sp>
        <p:nvSpPr>
          <p:cNvPr id="36" name="TextBox 35">
            <a:extLst>
              <a:ext uri="{FF2B5EF4-FFF2-40B4-BE49-F238E27FC236}">
                <a16:creationId xmlns:a16="http://schemas.microsoft.com/office/drawing/2014/main" id="{C83ADF98-320F-93AF-6496-428CBC172EE1}"/>
              </a:ext>
            </a:extLst>
          </p:cNvPr>
          <p:cNvSpPr txBox="1"/>
          <p:nvPr/>
        </p:nvSpPr>
        <p:spPr>
          <a:xfrm>
            <a:off x="7762033" y="149422"/>
            <a:ext cx="4249403" cy="307777"/>
          </a:xfrm>
          <a:prstGeom prst="rect">
            <a:avLst/>
          </a:prstGeom>
          <a:noFill/>
          <a:ln>
            <a:solidFill>
              <a:schemeClr val="bg1"/>
            </a:solidFill>
          </a:ln>
        </p:spPr>
        <p:txBody>
          <a:bodyPr wrap="square" rtlCol="0">
            <a:spAutoFit/>
          </a:bodyPr>
          <a:lstStyle/>
          <a:p>
            <a:r>
              <a:rPr lang="lv-LV" sz="1400" dirty="0">
                <a:solidFill>
                  <a:schemeClr val="bg1"/>
                </a:solidFill>
              </a:rPr>
              <a:t>Izvēlnē «Finansē» norādi </a:t>
            </a:r>
            <a:r>
              <a:rPr lang="lv-LV" sz="1400" b="1" dirty="0">
                <a:solidFill>
                  <a:schemeClr val="bg1"/>
                </a:solidFill>
              </a:rPr>
              <a:t>«</a:t>
            </a:r>
            <a:r>
              <a:rPr lang="lv-LV" sz="1400" b="1" dirty="0" err="1">
                <a:solidFill>
                  <a:schemeClr val="bg1"/>
                </a:solidFill>
              </a:rPr>
              <a:t>Next</a:t>
            </a:r>
            <a:r>
              <a:rPr lang="lv-LV" sz="1400" b="1" dirty="0">
                <a:solidFill>
                  <a:schemeClr val="bg1"/>
                </a:solidFill>
              </a:rPr>
              <a:t> </a:t>
            </a:r>
            <a:r>
              <a:rPr lang="lv-LV" sz="1400" b="1" dirty="0" err="1">
                <a:solidFill>
                  <a:schemeClr val="bg1"/>
                </a:solidFill>
              </a:rPr>
              <a:t>Generation</a:t>
            </a:r>
            <a:r>
              <a:rPr lang="lv-LV" sz="1400" b="1" dirty="0">
                <a:solidFill>
                  <a:schemeClr val="bg1"/>
                </a:solidFill>
              </a:rPr>
              <a:t> EU»</a:t>
            </a:r>
            <a:endParaRPr lang="lv-LV" sz="1400" dirty="0"/>
          </a:p>
        </p:txBody>
      </p:sp>
      <p:sp>
        <p:nvSpPr>
          <p:cNvPr id="4" name="Flowchart: Connector 3">
            <a:extLst>
              <a:ext uri="{FF2B5EF4-FFF2-40B4-BE49-F238E27FC236}">
                <a16:creationId xmlns:a16="http://schemas.microsoft.com/office/drawing/2014/main" id="{A70A874F-CD63-8C78-5446-443180531A28}"/>
              </a:ext>
            </a:extLst>
          </p:cNvPr>
          <p:cNvSpPr/>
          <p:nvPr/>
        </p:nvSpPr>
        <p:spPr>
          <a:xfrm>
            <a:off x="7133052" y="39623"/>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11</a:t>
            </a:r>
          </a:p>
        </p:txBody>
      </p:sp>
      <p:pic>
        <p:nvPicPr>
          <p:cNvPr id="6" name="Content Placeholder 4">
            <a:extLst>
              <a:ext uri="{FF2B5EF4-FFF2-40B4-BE49-F238E27FC236}">
                <a16:creationId xmlns:a16="http://schemas.microsoft.com/office/drawing/2014/main" id="{7007D686-2E87-8993-9B64-9D685022B0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287" y="1193806"/>
            <a:ext cx="7090465" cy="5440395"/>
          </a:xfrm>
          <a:prstGeom prst="rect">
            <a:avLst/>
          </a:prstGeom>
        </p:spPr>
      </p:pic>
      <p:sp>
        <p:nvSpPr>
          <p:cNvPr id="20" name="TextBox 19">
            <a:extLst>
              <a:ext uri="{FF2B5EF4-FFF2-40B4-BE49-F238E27FC236}">
                <a16:creationId xmlns:a16="http://schemas.microsoft.com/office/drawing/2014/main" id="{4FA95DE2-B2EC-0EA4-6B78-8DEAFEC15F9B}"/>
              </a:ext>
            </a:extLst>
          </p:cNvPr>
          <p:cNvSpPr txBox="1"/>
          <p:nvPr/>
        </p:nvSpPr>
        <p:spPr>
          <a:xfrm>
            <a:off x="7762031" y="1079149"/>
            <a:ext cx="4237333" cy="1600438"/>
          </a:xfrm>
          <a:prstGeom prst="rect">
            <a:avLst/>
          </a:prstGeom>
          <a:noFill/>
          <a:ln w="12700">
            <a:solidFill>
              <a:schemeClr val="bg1"/>
            </a:solidFill>
          </a:ln>
        </p:spPr>
        <p:txBody>
          <a:bodyPr wrap="square" rtlCol="0">
            <a:spAutoFit/>
          </a:bodyPr>
          <a:lstStyle/>
          <a:p>
            <a:pPr marL="0" indent="0" algn="just">
              <a:buNone/>
            </a:pPr>
            <a:r>
              <a:rPr lang="lv-LV" sz="1400" dirty="0" err="1">
                <a:solidFill>
                  <a:schemeClr val="bg1"/>
                </a:solidFill>
              </a:rPr>
              <a:t>Augšuplādē</a:t>
            </a:r>
            <a:r>
              <a:rPr lang="lv-LV" sz="1400" dirty="0">
                <a:solidFill>
                  <a:schemeClr val="bg1"/>
                </a:solidFill>
              </a:rPr>
              <a:t> logo šādā secībā:</a:t>
            </a:r>
          </a:p>
          <a:p>
            <a:pPr marL="342900" indent="-342900" algn="just">
              <a:buAutoNum type="arabicPeriod"/>
            </a:pPr>
            <a:r>
              <a:rPr lang="lv-LV" sz="1400" dirty="0">
                <a:solidFill>
                  <a:schemeClr val="bg1"/>
                </a:solidFill>
              </a:rPr>
              <a:t>Altum logo</a:t>
            </a:r>
          </a:p>
          <a:p>
            <a:pPr marL="342900" indent="-342900" algn="just">
              <a:buAutoNum type="arabicPeriod"/>
            </a:pPr>
            <a:r>
              <a:rPr lang="lv-LV" sz="1400" dirty="0">
                <a:solidFill>
                  <a:schemeClr val="bg1"/>
                </a:solidFill>
              </a:rPr>
              <a:t>NAP logo</a:t>
            </a:r>
          </a:p>
          <a:p>
            <a:pPr algn="just"/>
            <a:r>
              <a:rPr lang="lv-LV" sz="1400" dirty="0">
                <a:solidFill>
                  <a:schemeClr val="bg1"/>
                </a:solidFill>
              </a:rPr>
              <a:t>Logo pieejami šeit </a:t>
            </a:r>
          </a:p>
          <a:p>
            <a:pPr algn="just"/>
            <a:endParaRPr lang="lv-LV" sz="1400" dirty="0">
              <a:solidFill>
                <a:schemeClr val="bg1"/>
              </a:solidFill>
            </a:endParaRPr>
          </a:p>
          <a:p>
            <a:pPr algn="just"/>
            <a:r>
              <a:rPr lang="lv-LV" sz="1400" dirty="0">
                <a:solidFill>
                  <a:schemeClr val="bg1"/>
                </a:solidFill>
              </a:rPr>
              <a:t>ES emblēma plakātā vai stendā jau ir ievietota, tāpēc to nav nepieciešams vēlreiz </a:t>
            </a:r>
            <a:r>
              <a:rPr lang="lv-LV" sz="1400" dirty="0" err="1">
                <a:solidFill>
                  <a:schemeClr val="bg1"/>
                </a:solidFill>
              </a:rPr>
              <a:t>augšuplādēt</a:t>
            </a:r>
            <a:endParaRPr lang="lv-LV" sz="1400" dirty="0">
              <a:solidFill>
                <a:schemeClr val="bg1"/>
              </a:solidFill>
            </a:endParaRPr>
          </a:p>
        </p:txBody>
      </p:sp>
      <p:sp>
        <p:nvSpPr>
          <p:cNvPr id="21" name="Rectangle 2">
            <a:extLst>
              <a:ext uri="{FF2B5EF4-FFF2-40B4-BE49-F238E27FC236}">
                <a16:creationId xmlns:a16="http://schemas.microsoft.com/office/drawing/2014/main" id="{5DC278DA-8DE3-B980-47F3-B744F3FCC84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4" name="Rectangle 4">
            <a:extLst>
              <a:ext uri="{FF2B5EF4-FFF2-40B4-BE49-F238E27FC236}">
                <a16:creationId xmlns:a16="http://schemas.microsoft.com/office/drawing/2014/main" id="{140A8AAD-95AA-8F26-3F97-83368D9808E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6" name="Rectangle 6">
            <a:extLst>
              <a:ext uri="{FF2B5EF4-FFF2-40B4-BE49-F238E27FC236}">
                <a16:creationId xmlns:a16="http://schemas.microsoft.com/office/drawing/2014/main" id="{C998963E-D774-4DD9-39E3-E671C049382A}"/>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8" name="Rectangle 8">
            <a:extLst>
              <a:ext uri="{FF2B5EF4-FFF2-40B4-BE49-F238E27FC236}">
                <a16:creationId xmlns:a16="http://schemas.microsoft.com/office/drawing/2014/main" id="{FF149868-DF42-F607-3967-EF20EEEFF792}"/>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graphicFrame>
        <p:nvGraphicFramePr>
          <p:cNvPr id="31" name="Object 30">
            <a:extLst>
              <a:ext uri="{FF2B5EF4-FFF2-40B4-BE49-F238E27FC236}">
                <a16:creationId xmlns:a16="http://schemas.microsoft.com/office/drawing/2014/main" id="{54776003-2786-7B62-02AE-ADB23713908A}"/>
              </a:ext>
            </a:extLst>
          </p:cNvPr>
          <p:cNvGraphicFramePr>
            <a:graphicFrameLocks noChangeAspect="1"/>
          </p:cNvGraphicFramePr>
          <p:nvPr>
            <p:extLst>
              <p:ext uri="{D42A27DB-BD31-4B8C-83A1-F6EECF244321}">
                <p14:modId xmlns:p14="http://schemas.microsoft.com/office/powerpoint/2010/main" val="3803353053"/>
              </p:ext>
            </p:extLst>
          </p:nvPr>
        </p:nvGraphicFramePr>
        <p:xfrm>
          <a:off x="9318021" y="1512362"/>
          <a:ext cx="712982" cy="736648"/>
        </p:xfrm>
        <a:graphic>
          <a:graphicData uri="http://schemas.openxmlformats.org/presentationml/2006/ole">
            <mc:AlternateContent xmlns:mc="http://schemas.openxmlformats.org/markup-compatibility/2006">
              <mc:Choice xmlns:v="urn:schemas-microsoft-com:vml" Requires="v">
                <p:oleObj name="Packager Shell Object" showAsIcon="1" r:id="rId3" imgW="382320" imgH="394560" progId="Package">
                  <p:embed/>
                </p:oleObj>
              </mc:Choice>
              <mc:Fallback>
                <p:oleObj name="Packager Shell Object" showAsIcon="1" r:id="rId3" imgW="382320" imgH="394560" progId="Package">
                  <p:embed/>
                  <p:pic>
                    <p:nvPicPr>
                      <p:cNvPr id="0" name=""/>
                      <p:cNvPicPr/>
                      <p:nvPr/>
                    </p:nvPicPr>
                    <p:blipFill>
                      <a:blip r:embed="rId4"/>
                      <a:stretch>
                        <a:fillRect/>
                      </a:stretch>
                    </p:blipFill>
                    <p:spPr>
                      <a:xfrm>
                        <a:off x="9318021" y="1512362"/>
                        <a:ext cx="712982" cy="736648"/>
                      </a:xfrm>
                      <a:prstGeom prst="rect">
                        <a:avLst/>
                      </a:prstGeom>
                    </p:spPr>
                  </p:pic>
                </p:oleObj>
              </mc:Fallback>
            </mc:AlternateContent>
          </a:graphicData>
        </a:graphic>
      </p:graphicFrame>
      <p:sp>
        <p:nvSpPr>
          <p:cNvPr id="35" name="TextBox 34">
            <a:extLst>
              <a:ext uri="{FF2B5EF4-FFF2-40B4-BE49-F238E27FC236}">
                <a16:creationId xmlns:a16="http://schemas.microsoft.com/office/drawing/2014/main" id="{9C64B140-9368-7CBD-46C0-CB53887991FC}"/>
              </a:ext>
            </a:extLst>
          </p:cNvPr>
          <p:cNvSpPr txBox="1"/>
          <p:nvPr/>
        </p:nvSpPr>
        <p:spPr>
          <a:xfrm>
            <a:off x="7784057" y="2809099"/>
            <a:ext cx="4249403" cy="2246769"/>
          </a:xfrm>
          <a:prstGeom prst="rect">
            <a:avLst/>
          </a:prstGeom>
          <a:noFill/>
          <a:ln w="12700">
            <a:solidFill>
              <a:schemeClr val="bg1"/>
            </a:solidFill>
          </a:ln>
        </p:spPr>
        <p:txBody>
          <a:bodyPr wrap="square" rtlCol="0">
            <a:spAutoFit/>
          </a:bodyPr>
          <a:lstStyle/>
          <a:p>
            <a:pPr marL="0" indent="0" algn="just">
              <a:buNone/>
            </a:pPr>
            <a:r>
              <a:rPr lang="lv-LV" sz="1400" dirty="0" err="1">
                <a:solidFill>
                  <a:schemeClr val="bg1"/>
                </a:solidFill>
              </a:rPr>
              <a:t>Augšuplādē</a:t>
            </a:r>
            <a:r>
              <a:rPr lang="lv-LV" sz="1400" dirty="0">
                <a:solidFill>
                  <a:schemeClr val="bg1"/>
                </a:solidFill>
              </a:rPr>
              <a:t> attēlu. Attēla kvalitātes Izšķirtspēja tiek mērīta pikseļos uz collu (PPI), ko tieši izsaka ar DPI. 300 PPI digitālais attēls tiks izdrukāts kā 300 DPI. Digitālam attēlam var būt liels pikseļu skaits, bet ar mazu DPI, un tas ietekmēs attēla kvalitāti pēc izdrukāšanas (72 DPI tiek atzīts par zemu rādītāju). Jātiecas nodrošināt 300 DPI. Attēla izšķirtspēja nekad nedrīkst būt mazāka par 100 DPI, neatkarīgi no plāksnes vai stenda lieluma. Attēla lielums atkarībā no formāta 3000 x 4000 mm - 5906 x 2661 </a:t>
            </a:r>
            <a:r>
              <a:rPr lang="lv-LV" sz="1400" dirty="0" err="1">
                <a:solidFill>
                  <a:schemeClr val="bg1"/>
                </a:solidFill>
              </a:rPr>
              <a:t>px</a:t>
            </a:r>
            <a:r>
              <a:rPr lang="lv-LV" sz="1400" dirty="0">
                <a:solidFill>
                  <a:schemeClr val="bg1"/>
                </a:solidFill>
              </a:rPr>
              <a:t>; 2000 x 2000 mm - 1921 x 7874 </a:t>
            </a:r>
            <a:r>
              <a:rPr lang="lv-LV" sz="1400" dirty="0" err="1">
                <a:solidFill>
                  <a:schemeClr val="bg1"/>
                </a:solidFill>
              </a:rPr>
              <a:t>px</a:t>
            </a:r>
            <a:r>
              <a:rPr lang="lv-LV" sz="1400" dirty="0">
                <a:solidFill>
                  <a:schemeClr val="bg1"/>
                </a:solidFill>
              </a:rPr>
              <a:t> .</a:t>
            </a:r>
          </a:p>
        </p:txBody>
      </p:sp>
      <p:sp>
        <p:nvSpPr>
          <p:cNvPr id="38" name="TextBox 37">
            <a:extLst>
              <a:ext uri="{FF2B5EF4-FFF2-40B4-BE49-F238E27FC236}">
                <a16:creationId xmlns:a16="http://schemas.microsoft.com/office/drawing/2014/main" id="{FFAA0A0E-7FEC-F4DC-DFD0-41333DAE1C62}"/>
              </a:ext>
            </a:extLst>
          </p:cNvPr>
          <p:cNvSpPr txBox="1"/>
          <p:nvPr/>
        </p:nvSpPr>
        <p:spPr>
          <a:xfrm>
            <a:off x="7784057" y="5225890"/>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Norādi attēla autortiesību turētāju</a:t>
            </a:r>
          </a:p>
        </p:txBody>
      </p:sp>
      <p:sp>
        <p:nvSpPr>
          <p:cNvPr id="42" name="TextBox 41">
            <a:extLst>
              <a:ext uri="{FF2B5EF4-FFF2-40B4-BE49-F238E27FC236}">
                <a16:creationId xmlns:a16="http://schemas.microsoft.com/office/drawing/2014/main" id="{FC583C66-1F22-6769-9057-39FFECA7DDF0}"/>
              </a:ext>
            </a:extLst>
          </p:cNvPr>
          <p:cNvSpPr txBox="1"/>
          <p:nvPr/>
        </p:nvSpPr>
        <p:spPr>
          <a:xfrm>
            <a:off x="7784057" y="5799664"/>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Šajā laukā </a:t>
            </a:r>
            <a:r>
              <a:rPr lang="lv-LV" sz="1400" b="1" dirty="0">
                <a:solidFill>
                  <a:schemeClr val="bg1"/>
                </a:solidFill>
              </a:rPr>
              <a:t>NAV </a:t>
            </a:r>
            <a:r>
              <a:rPr lang="lv-LV" sz="1400" dirty="0">
                <a:solidFill>
                  <a:schemeClr val="bg1"/>
                </a:solidFill>
              </a:rPr>
              <a:t>jānorāda informācija</a:t>
            </a:r>
          </a:p>
        </p:txBody>
      </p:sp>
      <p:sp>
        <p:nvSpPr>
          <p:cNvPr id="44" name="TextBox 43">
            <a:extLst>
              <a:ext uri="{FF2B5EF4-FFF2-40B4-BE49-F238E27FC236}">
                <a16:creationId xmlns:a16="http://schemas.microsoft.com/office/drawing/2014/main" id="{F9C102BF-C513-DA27-7A21-0DF4C3E2412E}"/>
              </a:ext>
            </a:extLst>
          </p:cNvPr>
          <p:cNvSpPr txBox="1"/>
          <p:nvPr/>
        </p:nvSpPr>
        <p:spPr>
          <a:xfrm>
            <a:off x="7774103" y="6447485"/>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Spied uz pogas </a:t>
            </a:r>
            <a:r>
              <a:rPr lang="lv-LV" sz="1400" b="1" dirty="0">
                <a:solidFill>
                  <a:schemeClr val="bg1"/>
                </a:solidFill>
              </a:rPr>
              <a:t>«Nākamā darbība»</a:t>
            </a:r>
          </a:p>
        </p:txBody>
      </p:sp>
      <p:sp>
        <p:nvSpPr>
          <p:cNvPr id="3" name="Flowchart: Connector 2">
            <a:extLst>
              <a:ext uri="{FF2B5EF4-FFF2-40B4-BE49-F238E27FC236}">
                <a16:creationId xmlns:a16="http://schemas.microsoft.com/office/drawing/2014/main" id="{8425D9BF-7A23-FACA-C889-1EA524224A0A}"/>
              </a:ext>
            </a:extLst>
          </p:cNvPr>
          <p:cNvSpPr/>
          <p:nvPr/>
        </p:nvSpPr>
        <p:spPr>
          <a:xfrm>
            <a:off x="7143753" y="602482"/>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12</a:t>
            </a:r>
          </a:p>
        </p:txBody>
      </p:sp>
      <p:sp>
        <p:nvSpPr>
          <p:cNvPr id="5" name="Flowchart: Connector 4">
            <a:extLst>
              <a:ext uri="{FF2B5EF4-FFF2-40B4-BE49-F238E27FC236}">
                <a16:creationId xmlns:a16="http://schemas.microsoft.com/office/drawing/2014/main" id="{B4FDA545-F055-376A-2B4C-BF2813081DFA}"/>
              </a:ext>
            </a:extLst>
          </p:cNvPr>
          <p:cNvSpPr/>
          <p:nvPr/>
        </p:nvSpPr>
        <p:spPr>
          <a:xfrm>
            <a:off x="7155079" y="6321918"/>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17</a:t>
            </a:r>
          </a:p>
        </p:txBody>
      </p:sp>
      <p:sp>
        <p:nvSpPr>
          <p:cNvPr id="7" name="Flowchart: Connector 6">
            <a:extLst>
              <a:ext uri="{FF2B5EF4-FFF2-40B4-BE49-F238E27FC236}">
                <a16:creationId xmlns:a16="http://schemas.microsoft.com/office/drawing/2014/main" id="{B531F39C-9C40-3F3D-EF67-6006D10958DD}"/>
              </a:ext>
            </a:extLst>
          </p:cNvPr>
          <p:cNvSpPr/>
          <p:nvPr/>
        </p:nvSpPr>
        <p:spPr>
          <a:xfrm>
            <a:off x="7155078" y="5693825"/>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16</a:t>
            </a:r>
          </a:p>
        </p:txBody>
      </p:sp>
      <p:sp>
        <p:nvSpPr>
          <p:cNvPr id="8" name="Flowchart: Connector 7">
            <a:extLst>
              <a:ext uri="{FF2B5EF4-FFF2-40B4-BE49-F238E27FC236}">
                <a16:creationId xmlns:a16="http://schemas.microsoft.com/office/drawing/2014/main" id="{E46DC331-4691-ABBF-F91F-8D2190E79042}"/>
              </a:ext>
            </a:extLst>
          </p:cNvPr>
          <p:cNvSpPr/>
          <p:nvPr/>
        </p:nvSpPr>
        <p:spPr>
          <a:xfrm>
            <a:off x="7155078" y="5119840"/>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15</a:t>
            </a:r>
          </a:p>
        </p:txBody>
      </p:sp>
      <p:sp>
        <p:nvSpPr>
          <p:cNvPr id="9" name="Flowchart: Connector 8">
            <a:extLst>
              <a:ext uri="{FF2B5EF4-FFF2-40B4-BE49-F238E27FC236}">
                <a16:creationId xmlns:a16="http://schemas.microsoft.com/office/drawing/2014/main" id="{028082B1-5C83-EFCA-8422-04DE042149AA}"/>
              </a:ext>
            </a:extLst>
          </p:cNvPr>
          <p:cNvSpPr/>
          <p:nvPr/>
        </p:nvSpPr>
        <p:spPr>
          <a:xfrm>
            <a:off x="7157284" y="2791495"/>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14</a:t>
            </a:r>
          </a:p>
        </p:txBody>
      </p:sp>
      <p:sp>
        <p:nvSpPr>
          <p:cNvPr id="11" name="Flowchart: Connector 10">
            <a:extLst>
              <a:ext uri="{FF2B5EF4-FFF2-40B4-BE49-F238E27FC236}">
                <a16:creationId xmlns:a16="http://schemas.microsoft.com/office/drawing/2014/main" id="{97C7927A-6C9C-2B69-F590-754656292AB3}"/>
              </a:ext>
            </a:extLst>
          </p:cNvPr>
          <p:cNvSpPr/>
          <p:nvPr/>
        </p:nvSpPr>
        <p:spPr>
          <a:xfrm>
            <a:off x="7143753" y="1218282"/>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13</a:t>
            </a:r>
          </a:p>
        </p:txBody>
      </p:sp>
    </p:spTree>
    <p:extLst>
      <p:ext uri="{BB962C8B-B14F-4D97-AF65-F5344CB8AC3E}">
        <p14:creationId xmlns:p14="http://schemas.microsoft.com/office/powerpoint/2010/main" val="181151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879785"/>
          </a:xfrm>
          <a:solidFill>
            <a:srgbClr val="0B9CCF"/>
          </a:solidFill>
        </p:spPr>
        <p:txBody>
          <a:bodyPr>
            <a:normAutofit/>
          </a:bodyPr>
          <a:lstStyle/>
          <a:p>
            <a:r>
              <a:rPr lang="lv-LV" sz="3600" b="1" u="sng" dirty="0">
                <a:solidFill>
                  <a:schemeClr val="bg1"/>
                </a:solidFill>
              </a:rPr>
              <a:t>PLAKĀTA vai STENDA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090284" y="0"/>
            <a:ext cx="5101716"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40" name="TextBox 39">
            <a:extLst>
              <a:ext uri="{FF2B5EF4-FFF2-40B4-BE49-F238E27FC236}">
                <a16:creationId xmlns:a16="http://schemas.microsoft.com/office/drawing/2014/main" id="{04B34CB3-0BB7-E7D6-6619-A3DF44601558}"/>
              </a:ext>
            </a:extLst>
          </p:cNvPr>
          <p:cNvSpPr txBox="1"/>
          <p:nvPr/>
        </p:nvSpPr>
        <p:spPr>
          <a:xfrm>
            <a:off x="7832483" y="935461"/>
            <a:ext cx="4212284" cy="307777"/>
          </a:xfrm>
          <a:prstGeom prst="rect">
            <a:avLst/>
          </a:prstGeom>
          <a:noFill/>
          <a:ln>
            <a:solidFill>
              <a:schemeClr val="bg1"/>
            </a:solidFill>
          </a:ln>
        </p:spPr>
        <p:txBody>
          <a:bodyPr wrap="square" rtlCol="0">
            <a:spAutoFit/>
          </a:bodyPr>
          <a:lstStyle/>
          <a:p>
            <a:r>
              <a:rPr lang="lv-LV" sz="1400" dirty="0">
                <a:solidFill>
                  <a:schemeClr val="bg1"/>
                </a:solidFill>
              </a:rPr>
              <a:t>Aplūko materiālu un spied pogu </a:t>
            </a:r>
            <a:r>
              <a:rPr lang="lv-LV" sz="1400" b="1" dirty="0">
                <a:solidFill>
                  <a:schemeClr val="bg1"/>
                </a:solidFill>
              </a:rPr>
              <a:t>«Lejupielādēt PDF»</a:t>
            </a:r>
            <a:endParaRPr lang="lv-LV" sz="1400" b="1" dirty="0"/>
          </a:p>
        </p:txBody>
      </p:sp>
      <p:sp>
        <p:nvSpPr>
          <p:cNvPr id="26" name="Flowchart: Connector 25">
            <a:extLst>
              <a:ext uri="{FF2B5EF4-FFF2-40B4-BE49-F238E27FC236}">
                <a16:creationId xmlns:a16="http://schemas.microsoft.com/office/drawing/2014/main" id="{99842FA4-707C-71D0-0D84-F1D7C7E9738C}"/>
              </a:ext>
            </a:extLst>
          </p:cNvPr>
          <p:cNvSpPr/>
          <p:nvPr/>
        </p:nvSpPr>
        <p:spPr>
          <a:xfrm>
            <a:off x="7149989" y="862742"/>
            <a:ext cx="538435" cy="527519"/>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18</a:t>
            </a:r>
          </a:p>
        </p:txBody>
      </p:sp>
      <p:pic>
        <p:nvPicPr>
          <p:cNvPr id="28" name="Picture 27" descr="A screenshot of a computer&#10;&#10;Description automatically generated">
            <a:extLst>
              <a:ext uri="{FF2B5EF4-FFF2-40B4-BE49-F238E27FC236}">
                <a16:creationId xmlns:a16="http://schemas.microsoft.com/office/drawing/2014/main" id="{FA5247F5-67AB-11A4-08AA-AA04C8384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192" y="935461"/>
            <a:ext cx="5337508" cy="5937133"/>
          </a:xfrm>
          <a:prstGeom prst="rect">
            <a:avLst/>
          </a:prstGeom>
        </p:spPr>
      </p:pic>
    </p:spTree>
    <p:extLst>
      <p:ext uri="{BB962C8B-B14F-4D97-AF65-F5344CB8AC3E}">
        <p14:creationId xmlns:p14="http://schemas.microsoft.com/office/powerpoint/2010/main" val="3018019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7F7E64A-5676-E4E5-8A6F-E5A8C2464BB9}"/>
              </a:ext>
            </a:extLst>
          </p:cNvPr>
          <p:cNvSpPr txBox="1">
            <a:spLocks/>
          </p:cNvSpPr>
          <p:nvPr/>
        </p:nvSpPr>
        <p:spPr>
          <a:xfrm>
            <a:off x="3173" y="0"/>
            <a:ext cx="12188827" cy="6858000"/>
          </a:xfrm>
          <a:prstGeom prst="rect">
            <a:avLst/>
          </a:prstGeom>
          <a:solidFill>
            <a:srgbClr val="0B9CC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4000" b="1" dirty="0">
                <a:solidFill>
                  <a:schemeClr val="bg1"/>
                </a:solidFill>
              </a:rPr>
              <a:t>PLĀKSNES sagatavošana</a:t>
            </a:r>
          </a:p>
        </p:txBody>
      </p:sp>
    </p:spTree>
    <p:extLst>
      <p:ext uri="{BB962C8B-B14F-4D97-AF65-F5344CB8AC3E}">
        <p14:creationId xmlns:p14="http://schemas.microsoft.com/office/powerpoint/2010/main" val="52339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199FCF46-2169-2364-EC6F-F7CDE9A5B0A6}"/>
              </a:ext>
            </a:extLst>
          </p:cNvPr>
          <p:cNvSpPr>
            <a:spLocks noGrp="1"/>
          </p:cNvSpPr>
          <p:nvPr>
            <p:ph type="title"/>
          </p:nvPr>
        </p:nvSpPr>
        <p:spPr/>
        <p:txBody>
          <a:bodyPr/>
          <a:lstStyle/>
          <a:p>
            <a:endParaRPr lang="lv-LV"/>
          </a:p>
        </p:txBody>
      </p:sp>
      <p:pic>
        <p:nvPicPr>
          <p:cNvPr id="6" name="Content Placeholder 5" descr="A screenshot of a computer&#10;&#10;Description automatically generated">
            <a:extLst>
              <a:ext uri="{FF2B5EF4-FFF2-40B4-BE49-F238E27FC236}">
                <a16:creationId xmlns:a16="http://schemas.microsoft.com/office/drawing/2014/main" id="{1453F21C-846A-995A-F207-DC2D264547D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79375"/>
            <a:ext cx="7229475" cy="6778625"/>
          </a:xfrm>
        </p:spPr>
      </p:pic>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088188" y="0"/>
            <a:ext cx="5103812"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22" name="Flowchart: Connector 21">
            <a:extLst>
              <a:ext uri="{FF2B5EF4-FFF2-40B4-BE49-F238E27FC236}">
                <a16:creationId xmlns:a16="http://schemas.microsoft.com/office/drawing/2014/main" id="{A9FC276B-AA92-4021-ABB9-D4BBE59D5BFB}"/>
              </a:ext>
            </a:extLst>
          </p:cNvPr>
          <p:cNvSpPr/>
          <p:nvPr/>
        </p:nvSpPr>
        <p:spPr>
          <a:xfrm>
            <a:off x="7124702" y="1811675"/>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a:t>
            </a:r>
          </a:p>
        </p:txBody>
      </p:sp>
      <p:sp>
        <p:nvSpPr>
          <p:cNvPr id="29" name="TextBox 28">
            <a:extLst>
              <a:ext uri="{FF2B5EF4-FFF2-40B4-BE49-F238E27FC236}">
                <a16:creationId xmlns:a16="http://schemas.microsoft.com/office/drawing/2014/main" id="{CA952441-C362-09B5-B43D-9C1335396232}"/>
              </a:ext>
            </a:extLst>
          </p:cNvPr>
          <p:cNvSpPr txBox="1"/>
          <p:nvPr/>
        </p:nvSpPr>
        <p:spPr>
          <a:xfrm>
            <a:off x="7562850" y="1811675"/>
            <a:ext cx="4486272" cy="332398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Izvēlies nepieciešamo informatīvā materiāla veidu un izmēru:</a:t>
            </a:r>
          </a:p>
          <a:p>
            <a:r>
              <a:rPr lang="lv-LV" sz="1400" b="1" dirty="0">
                <a:solidFill>
                  <a:schemeClr val="bg1"/>
                </a:solidFill>
              </a:rPr>
              <a:t>1. KAD TIEK UZSĀKTA FIZISKĀ PROJEKTA ĪSTENOŠANA VAI APRĪKOJUMA IEGĀDE:</a:t>
            </a:r>
          </a:p>
          <a:p>
            <a:pPr marL="342900" indent="-342900" algn="just">
              <a:buFont typeface="+mj-lt"/>
              <a:buAutoNum type="alphaLcParenR"/>
            </a:pPr>
            <a:r>
              <a:rPr lang="lv-LV" sz="1400" dirty="0">
                <a:solidFill>
                  <a:schemeClr val="bg1"/>
                </a:solidFill>
              </a:rPr>
              <a:t>projekta, kura kopējās </a:t>
            </a:r>
            <a:r>
              <a:rPr lang="lv-LV" sz="1400" b="1" dirty="0">
                <a:solidFill>
                  <a:schemeClr val="bg1"/>
                </a:solidFill>
              </a:rPr>
              <a:t>izmaksas </a:t>
            </a:r>
            <a:r>
              <a:rPr lang="lv-LV" sz="1400" dirty="0">
                <a:solidFill>
                  <a:schemeClr val="bg1"/>
                </a:solidFill>
              </a:rPr>
              <a:t>ir</a:t>
            </a:r>
            <a:r>
              <a:rPr lang="lv-LV" sz="1400" b="1" dirty="0">
                <a:solidFill>
                  <a:schemeClr val="bg1"/>
                </a:solidFill>
              </a:rPr>
              <a:t> mazākas vai vienādas ar 100 000 EUR</a:t>
            </a:r>
            <a:r>
              <a:rPr lang="lv-LV" sz="1400" dirty="0">
                <a:solidFill>
                  <a:schemeClr val="bg1"/>
                </a:solidFill>
              </a:rPr>
              <a:t>, īstenošanas vietā jāuzstāda </a:t>
            </a:r>
            <a:r>
              <a:rPr lang="lv-LV" sz="1400" b="1" dirty="0">
                <a:solidFill>
                  <a:schemeClr val="bg1"/>
                </a:solidFill>
              </a:rPr>
              <a:t>PLAKĀTS;</a:t>
            </a:r>
          </a:p>
          <a:p>
            <a:pPr marL="342900" indent="-342900" algn="just">
              <a:buFont typeface="+mj-lt"/>
              <a:buAutoNum type="alphaLcParenR"/>
            </a:pPr>
            <a:endParaRPr lang="lv-LV" sz="1400" b="1" dirty="0">
              <a:solidFill>
                <a:schemeClr val="bg1"/>
              </a:solidFill>
            </a:endParaRPr>
          </a:p>
          <a:p>
            <a:pPr marL="342900" indent="-342900" algn="just">
              <a:buFont typeface="+mj-lt"/>
              <a:buAutoNum type="alphaLcParenR"/>
            </a:pPr>
            <a:r>
              <a:rPr lang="lv-LV" sz="1400" dirty="0">
                <a:solidFill>
                  <a:schemeClr val="bg1"/>
                </a:solidFill>
              </a:rPr>
              <a:t>projekta, kura kopējās </a:t>
            </a:r>
            <a:r>
              <a:rPr lang="lv-LV" sz="1400" b="1" dirty="0">
                <a:solidFill>
                  <a:schemeClr val="bg1"/>
                </a:solidFill>
              </a:rPr>
              <a:t>izmaksas ir lielākas par 100 000 EUR</a:t>
            </a:r>
            <a:r>
              <a:rPr lang="lv-LV" sz="1400" dirty="0">
                <a:solidFill>
                  <a:schemeClr val="bg1"/>
                </a:solidFill>
              </a:rPr>
              <a:t>, īstenošanas vietā jāuzstāda</a:t>
            </a:r>
            <a:r>
              <a:rPr lang="lv-LV" sz="1400" b="1" dirty="0">
                <a:solidFill>
                  <a:schemeClr val="bg1"/>
                </a:solidFill>
              </a:rPr>
              <a:t> STENDS vai PLĀKSNE</a:t>
            </a:r>
          </a:p>
          <a:p>
            <a:pPr marL="514350" indent="-514350">
              <a:buFont typeface="Arial" panose="020B0604020202020204" pitchFamily="34" charset="0"/>
              <a:buAutoNum type="alphaLcParenR"/>
            </a:pPr>
            <a:endParaRPr lang="lv-LV" sz="1400" b="1" dirty="0">
              <a:solidFill>
                <a:schemeClr val="bg1"/>
              </a:solidFill>
            </a:endParaRPr>
          </a:p>
          <a:p>
            <a:pPr marL="0" indent="0">
              <a:buNone/>
            </a:pPr>
            <a:r>
              <a:rPr lang="lv-LV" sz="1400" b="1" dirty="0">
                <a:solidFill>
                  <a:schemeClr val="bg1"/>
                </a:solidFill>
              </a:rPr>
              <a:t>2. KAD PROJEKTS PABEIGTS:</a:t>
            </a:r>
          </a:p>
          <a:p>
            <a:pPr marL="342900" indent="-342900">
              <a:buFont typeface="+mj-lt"/>
              <a:buAutoNum type="alphaLcParenR"/>
            </a:pPr>
            <a:r>
              <a:rPr lang="lv-LV" sz="1400" dirty="0">
                <a:solidFill>
                  <a:schemeClr val="bg1"/>
                </a:solidFill>
              </a:rPr>
              <a:t>jāuzstāda </a:t>
            </a:r>
            <a:r>
              <a:rPr lang="lv-LV" sz="1400" b="1" dirty="0">
                <a:solidFill>
                  <a:schemeClr val="bg1"/>
                </a:solidFill>
              </a:rPr>
              <a:t>PLĀKSNE</a:t>
            </a:r>
          </a:p>
          <a:p>
            <a:pPr marL="0" indent="0">
              <a:buNone/>
            </a:pPr>
            <a:r>
              <a:rPr lang="lv-LV" sz="1400" dirty="0">
                <a:solidFill>
                  <a:schemeClr val="bg1"/>
                </a:solidFill>
              </a:rPr>
              <a:t>         vai</a:t>
            </a:r>
          </a:p>
          <a:p>
            <a:pPr marL="0" indent="0">
              <a:buNone/>
            </a:pPr>
            <a:r>
              <a:rPr lang="lv-LV" sz="1400" dirty="0">
                <a:solidFill>
                  <a:schemeClr val="bg1"/>
                </a:solidFill>
              </a:rPr>
              <a:t>b)     jāsaglabā jau iepriekš uzstādītais </a:t>
            </a:r>
            <a:r>
              <a:rPr lang="lv-LV" sz="1400" b="1" dirty="0">
                <a:solidFill>
                  <a:schemeClr val="bg1"/>
                </a:solidFill>
              </a:rPr>
              <a:t>STENDU</a:t>
            </a:r>
          </a:p>
        </p:txBody>
      </p:sp>
      <p:pic>
        <p:nvPicPr>
          <p:cNvPr id="35" name="Picture 34">
            <a:extLst>
              <a:ext uri="{FF2B5EF4-FFF2-40B4-BE49-F238E27FC236}">
                <a16:creationId xmlns:a16="http://schemas.microsoft.com/office/drawing/2014/main" id="{CD6F790F-7658-C2ED-8C58-0F7D76689B82}"/>
              </a:ext>
            </a:extLst>
          </p:cNvPr>
          <p:cNvPicPr>
            <a:picLocks noChangeAspect="1"/>
          </p:cNvPicPr>
          <p:nvPr/>
        </p:nvPicPr>
        <p:blipFill>
          <a:blip r:embed="rId3"/>
          <a:stretch>
            <a:fillRect/>
          </a:stretch>
        </p:blipFill>
        <p:spPr>
          <a:xfrm>
            <a:off x="7115176" y="244138"/>
            <a:ext cx="352425" cy="304800"/>
          </a:xfrm>
          <a:prstGeom prst="rect">
            <a:avLst/>
          </a:prstGeom>
        </p:spPr>
      </p:pic>
      <p:sp>
        <p:nvSpPr>
          <p:cNvPr id="36" name="TextBox 35">
            <a:extLst>
              <a:ext uri="{FF2B5EF4-FFF2-40B4-BE49-F238E27FC236}">
                <a16:creationId xmlns:a16="http://schemas.microsoft.com/office/drawing/2014/main" id="{C83ADF98-320F-93AF-6496-428CBC172EE1}"/>
              </a:ext>
            </a:extLst>
          </p:cNvPr>
          <p:cNvSpPr txBox="1"/>
          <p:nvPr/>
        </p:nvSpPr>
        <p:spPr>
          <a:xfrm>
            <a:off x="7562850" y="304780"/>
            <a:ext cx="4486272" cy="954107"/>
          </a:xfrm>
          <a:prstGeom prst="rect">
            <a:avLst/>
          </a:prstGeom>
          <a:noFill/>
          <a:ln>
            <a:solidFill>
              <a:schemeClr val="bg1"/>
            </a:solidFill>
          </a:ln>
        </p:spPr>
        <p:txBody>
          <a:bodyPr wrap="square" rtlCol="0">
            <a:spAutoFit/>
          </a:bodyPr>
          <a:lstStyle/>
          <a:p>
            <a:r>
              <a:rPr lang="lv-LV" sz="1400" dirty="0">
                <a:solidFill>
                  <a:schemeClr val="bg1"/>
                </a:solidFill>
              </a:rPr>
              <a:t>Dodies uz šo tīmekļa vietni un </a:t>
            </a:r>
            <a:r>
              <a:rPr lang="lv-LV" sz="1400" b="1" dirty="0">
                <a:solidFill>
                  <a:schemeClr val="bg1"/>
                </a:solidFill>
              </a:rPr>
              <a:t>izmanto Maketu izstrādes rīku</a:t>
            </a:r>
            <a:r>
              <a:rPr lang="lv-LV" sz="1400" dirty="0">
                <a:solidFill>
                  <a:schemeClr val="bg1"/>
                </a:solidFill>
              </a:rPr>
              <a:t>, lai sagatavotu </a:t>
            </a:r>
            <a:r>
              <a:rPr lang="lv-LV" sz="1400" b="1" dirty="0">
                <a:solidFill>
                  <a:schemeClr val="bg1"/>
                </a:solidFill>
              </a:rPr>
              <a:t>plāksni:</a:t>
            </a:r>
            <a:br>
              <a:rPr lang="lv-LV" sz="1400" b="1" dirty="0">
                <a:solidFill>
                  <a:schemeClr val="bg1"/>
                </a:solidFill>
              </a:rPr>
            </a:br>
            <a:r>
              <a:rPr lang="lv-LV" sz="1400" b="1" dirty="0">
                <a:hlinkClick r:id="rId4">
                  <a:extLst>
                    <a:ext uri="{A12FA001-AC4F-418D-AE19-62706E023703}">
                      <ahyp:hlinkClr xmlns:ahyp="http://schemas.microsoft.com/office/drawing/2018/hyperlinkcolor" val="tx"/>
                    </a:ext>
                  </a:extLst>
                </a:hlinkClick>
              </a:rPr>
              <a:t>https://ec.europa.eu/regional_policy/policy/communication/online-generator_lv?lang=lv</a:t>
            </a:r>
            <a:endParaRPr lang="lv-LV" sz="1400" b="1" dirty="0"/>
          </a:p>
        </p:txBody>
      </p:sp>
      <p:sp>
        <p:nvSpPr>
          <p:cNvPr id="39" name="Flowchart: Connector 38">
            <a:extLst>
              <a:ext uri="{FF2B5EF4-FFF2-40B4-BE49-F238E27FC236}">
                <a16:creationId xmlns:a16="http://schemas.microsoft.com/office/drawing/2014/main" id="{9CEC70D3-ACAD-474A-6A52-230D116CBFF9}"/>
              </a:ext>
            </a:extLst>
          </p:cNvPr>
          <p:cNvSpPr/>
          <p:nvPr/>
        </p:nvSpPr>
        <p:spPr>
          <a:xfrm>
            <a:off x="7124702" y="5836034"/>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2</a:t>
            </a:r>
          </a:p>
        </p:txBody>
      </p:sp>
      <p:sp>
        <p:nvSpPr>
          <p:cNvPr id="40" name="TextBox 39">
            <a:extLst>
              <a:ext uri="{FF2B5EF4-FFF2-40B4-BE49-F238E27FC236}">
                <a16:creationId xmlns:a16="http://schemas.microsoft.com/office/drawing/2014/main" id="{04B34CB3-0BB7-E7D6-6619-A3DF44601558}"/>
              </a:ext>
            </a:extLst>
          </p:cNvPr>
          <p:cNvSpPr txBox="1"/>
          <p:nvPr/>
        </p:nvSpPr>
        <p:spPr>
          <a:xfrm>
            <a:off x="7562851" y="5836034"/>
            <a:ext cx="4486274" cy="307777"/>
          </a:xfrm>
          <a:prstGeom prst="rect">
            <a:avLst/>
          </a:prstGeom>
          <a:noFill/>
          <a:ln>
            <a:solidFill>
              <a:schemeClr val="bg1"/>
            </a:solidFill>
          </a:ln>
        </p:spPr>
        <p:txBody>
          <a:bodyPr wrap="square" rtlCol="0">
            <a:spAutoFit/>
          </a:bodyPr>
          <a:lstStyle/>
          <a:p>
            <a:r>
              <a:rPr lang="lv-LV" sz="1400" dirty="0">
                <a:solidFill>
                  <a:schemeClr val="bg1"/>
                </a:solidFill>
              </a:rPr>
              <a:t>Spied uz pogas </a:t>
            </a:r>
            <a:r>
              <a:rPr lang="lv-LV" sz="1400" b="1" dirty="0">
                <a:solidFill>
                  <a:schemeClr val="bg1"/>
                </a:solidFill>
              </a:rPr>
              <a:t>«Nākamā darbība»</a:t>
            </a:r>
            <a:endParaRPr lang="lv-LV" sz="1400" b="1" dirty="0"/>
          </a:p>
        </p:txBody>
      </p:sp>
    </p:spTree>
    <p:extLst>
      <p:ext uri="{BB962C8B-B14F-4D97-AF65-F5344CB8AC3E}">
        <p14:creationId xmlns:p14="http://schemas.microsoft.com/office/powerpoint/2010/main" val="176853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creenshot of a computer&#10;&#10;Description automatically generated">
            <a:extLst>
              <a:ext uri="{FF2B5EF4-FFF2-40B4-BE49-F238E27FC236}">
                <a16:creationId xmlns:a16="http://schemas.microsoft.com/office/drawing/2014/main" id="{9255DC4C-D37A-5BA5-12D0-37B4545F2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3" y="1735731"/>
            <a:ext cx="7183290" cy="4007844"/>
          </a:xfrm>
          <a:prstGeom prst="rect">
            <a:avLst/>
          </a:prstGeom>
        </p:spPr>
      </p:pic>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1081425"/>
          </a:xfrm>
          <a:solidFill>
            <a:srgbClr val="0B9CCF"/>
          </a:solidFill>
        </p:spPr>
        <p:txBody>
          <a:bodyPr>
            <a:normAutofit/>
          </a:bodyPr>
          <a:lstStyle/>
          <a:p>
            <a:r>
              <a:rPr lang="lv-LV" sz="3600" b="1" u="sng" dirty="0">
                <a:solidFill>
                  <a:schemeClr val="bg1"/>
                </a:solidFill>
              </a:rPr>
              <a:t>PLĀKSNES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088188" y="0"/>
            <a:ext cx="5103812"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29" name="TextBox 28">
            <a:extLst>
              <a:ext uri="{FF2B5EF4-FFF2-40B4-BE49-F238E27FC236}">
                <a16:creationId xmlns:a16="http://schemas.microsoft.com/office/drawing/2014/main" id="{CA952441-C362-09B5-B43D-9C1335396232}"/>
              </a:ext>
            </a:extLst>
          </p:cNvPr>
          <p:cNvSpPr txBox="1"/>
          <p:nvPr/>
        </p:nvSpPr>
        <p:spPr>
          <a:xfrm>
            <a:off x="7556968" y="2113946"/>
            <a:ext cx="4574089" cy="2246769"/>
          </a:xfrm>
          <a:prstGeom prst="rect">
            <a:avLst/>
          </a:prstGeom>
          <a:noFill/>
          <a:ln w="12700">
            <a:solidFill>
              <a:schemeClr val="bg1"/>
            </a:solidFill>
          </a:ln>
        </p:spPr>
        <p:txBody>
          <a:bodyPr wrap="square" rtlCol="0">
            <a:spAutoFit/>
          </a:bodyPr>
          <a:lstStyle/>
          <a:p>
            <a:pPr marL="0" indent="0" algn="just">
              <a:buNone/>
            </a:pPr>
            <a:r>
              <a:rPr lang="lv-LV" sz="1400" b="1" dirty="0">
                <a:solidFill>
                  <a:schemeClr val="bg1"/>
                </a:solidFill>
              </a:rPr>
              <a:t>Sniedz īsu projekta aprakstu – projekta mērķis, plānotie rezultāti</a:t>
            </a:r>
            <a:r>
              <a:rPr lang="lv-LV" sz="1400" dirty="0">
                <a:solidFill>
                  <a:schemeClr val="bg1"/>
                </a:solidFill>
              </a:rPr>
              <a:t>, piemēram: </a:t>
            </a:r>
          </a:p>
          <a:p>
            <a:pPr marL="0" indent="0" algn="just">
              <a:buNone/>
            </a:pPr>
            <a:r>
              <a:rPr lang="lv-LV" sz="1400" dirty="0">
                <a:solidFill>
                  <a:schemeClr val="bg1"/>
                </a:solidFill>
              </a:rPr>
              <a:t>«Projekta ietvaros tiks veikti energoefektivitātes paaugstināšanas darbi daudzdzīvokļu ēkā, nodrošinot:</a:t>
            </a:r>
          </a:p>
          <a:p>
            <a:pPr marL="0" indent="0" algn="just">
              <a:buNone/>
            </a:pPr>
            <a:r>
              <a:rPr lang="lv-LV" sz="1400" dirty="0">
                <a:solidFill>
                  <a:schemeClr val="bg1"/>
                </a:solidFill>
              </a:rPr>
              <a:t>- primārās kopējās enerģijas ietaupījumu__</a:t>
            </a:r>
            <a:r>
              <a:rPr lang="lv-LV" sz="1400" dirty="0" err="1">
                <a:solidFill>
                  <a:schemeClr val="bg1"/>
                </a:solidFill>
              </a:rPr>
              <a:t>MWh</a:t>
            </a:r>
            <a:r>
              <a:rPr lang="lv-LV" sz="1400" dirty="0">
                <a:solidFill>
                  <a:schemeClr val="bg1"/>
                </a:solidFill>
              </a:rPr>
              <a:t> gadā, samazinot primārās enerģijas patēriņu vidēji par __%;</a:t>
            </a:r>
          </a:p>
          <a:p>
            <a:pPr marL="0" indent="0" algn="just">
              <a:buNone/>
            </a:pPr>
            <a:r>
              <a:rPr lang="lv-LV" sz="1400" dirty="0">
                <a:solidFill>
                  <a:schemeClr val="bg1"/>
                </a:solidFill>
              </a:rPr>
              <a:t>- siltumnīcefekta gāzu emisiju ietaupījumu__CO2 ekvivalenta tonnas gadā.</a:t>
            </a:r>
          </a:p>
          <a:p>
            <a:pPr marL="0" indent="0" algn="just">
              <a:buNone/>
            </a:pPr>
            <a:r>
              <a:rPr lang="lv-LV" sz="1400" dirty="0">
                <a:solidFill>
                  <a:schemeClr val="bg1"/>
                </a:solidFill>
              </a:rPr>
              <a:t>Papildus ēka iegūst jaunu, modernu izskatu, kā arī būtiski samazina avārijas riskus un uzturēšanas izmaksas.»</a:t>
            </a:r>
          </a:p>
        </p:txBody>
      </p:sp>
      <p:sp>
        <p:nvSpPr>
          <p:cNvPr id="36" name="TextBox 35">
            <a:extLst>
              <a:ext uri="{FF2B5EF4-FFF2-40B4-BE49-F238E27FC236}">
                <a16:creationId xmlns:a16="http://schemas.microsoft.com/office/drawing/2014/main" id="{C83ADF98-320F-93AF-6496-428CBC172EE1}"/>
              </a:ext>
            </a:extLst>
          </p:cNvPr>
          <p:cNvSpPr txBox="1"/>
          <p:nvPr/>
        </p:nvSpPr>
        <p:spPr>
          <a:xfrm>
            <a:off x="7567778" y="1081425"/>
            <a:ext cx="4552469" cy="738664"/>
          </a:xfrm>
          <a:prstGeom prst="rect">
            <a:avLst/>
          </a:prstGeom>
          <a:noFill/>
          <a:ln>
            <a:solidFill>
              <a:schemeClr val="bg1"/>
            </a:solidFill>
          </a:ln>
        </p:spPr>
        <p:txBody>
          <a:bodyPr wrap="square" rtlCol="0">
            <a:spAutoFit/>
          </a:bodyPr>
          <a:lstStyle/>
          <a:p>
            <a:r>
              <a:rPr lang="lv-LV" sz="1400" b="1" dirty="0">
                <a:solidFill>
                  <a:schemeClr val="bg1"/>
                </a:solidFill>
              </a:rPr>
              <a:t>Norādi projekta nosaukumu un daudzdzīvokļu dzīvojamās mājas adresi. </a:t>
            </a:r>
            <a:r>
              <a:rPr lang="lv-LV" sz="1400" dirty="0">
                <a:solidFill>
                  <a:schemeClr val="bg1"/>
                </a:solidFill>
              </a:rPr>
              <a:t>Ņem vērā, ka projekta nosaukums nevar būt garāks par 60 zīmēm un tas jāraksta ar LIELAJIEM BURTIEM</a:t>
            </a:r>
            <a:endParaRPr lang="lv-LV" sz="1400" dirty="0"/>
          </a:p>
        </p:txBody>
      </p:sp>
      <p:sp>
        <p:nvSpPr>
          <p:cNvPr id="22" name="Flowchart: Connector 21">
            <a:extLst>
              <a:ext uri="{FF2B5EF4-FFF2-40B4-BE49-F238E27FC236}">
                <a16:creationId xmlns:a16="http://schemas.microsoft.com/office/drawing/2014/main" id="{A9FC276B-AA92-4021-ABB9-D4BBE59D5BFB}"/>
              </a:ext>
            </a:extLst>
          </p:cNvPr>
          <p:cNvSpPr/>
          <p:nvPr/>
        </p:nvSpPr>
        <p:spPr>
          <a:xfrm>
            <a:off x="7143071" y="2099311"/>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4</a:t>
            </a:r>
          </a:p>
        </p:txBody>
      </p:sp>
      <p:sp>
        <p:nvSpPr>
          <p:cNvPr id="40" name="TextBox 39">
            <a:extLst>
              <a:ext uri="{FF2B5EF4-FFF2-40B4-BE49-F238E27FC236}">
                <a16:creationId xmlns:a16="http://schemas.microsoft.com/office/drawing/2014/main" id="{04B34CB3-0BB7-E7D6-6619-A3DF44601558}"/>
              </a:ext>
            </a:extLst>
          </p:cNvPr>
          <p:cNvSpPr txBox="1"/>
          <p:nvPr/>
        </p:nvSpPr>
        <p:spPr>
          <a:xfrm>
            <a:off x="7556969" y="5398446"/>
            <a:ext cx="4543420" cy="307777"/>
          </a:xfrm>
          <a:prstGeom prst="rect">
            <a:avLst/>
          </a:prstGeom>
          <a:noFill/>
          <a:ln>
            <a:solidFill>
              <a:schemeClr val="bg1"/>
            </a:solidFill>
          </a:ln>
        </p:spPr>
        <p:txBody>
          <a:bodyPr wrap="square" rtlCol="0">
            <a:spAutoFit/>
          </a:bodyPr>
          <a:lstStyle/>
          <a:p>
            <a:r>
              <a:rPr lang="lv-LV" sz="1400" dirty="0">
                <a:solidFill>
                  <a:schemeClr val="bg1"/>
                </a:solidFill>
              </a:rPr>
              <a:t>Spied uz pogas </a:t>
            </a:r>
            <a:r>
              <a:rPr lang="lv-LV" sz="1400" b="1" dirty="0">
                <a:solidFill>
                  <a:schemeClr val="bg1"/>
                </a:solidFill>
              </a:rPr>
              <a:t>«Nākamā darbība»</a:t>
            </a:r>
            <a:endParaRPr lang="lv-LV" sz="1400" b="1" dirty="0"/>
          </a:p>
        </p:txBody>
      </p:sp>
      <p:sp>
        <p:nvSpPr>
          <p:cNvPr id="4" name="Flowchart: Connector 3">
            <a:extLst>
              <a:ext uri="{FF2B5EF4-FFF2-40B4-BE49-F238E27FC236}">
                <a16:creationId xmlns:a16="http://schemas.microsoft.com/office/drawing/2014/main" id="{A70A874F-CD63-8C78-5446-443180531A28}"/>
              </a:ext>
            </a:extLst>
          </p:cNvPr>
          <p:cNvSpPr/>
          <p:nvPr/>
        </p:nvSpPr>
        <p:spPr>
          <a:xfrm>
            <a:off x="7149422" y="1062566"/>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3</a:t>
            </a:r>
          </a:p>
        </p:txBody>
      </p:sp>
      <p:sp>
        <p:nvSpPr>
          <p:cNvPr id="5" name="Flowchart: Connector 4">
            <a:extLst>
              <a:ext uri="{FF2B5EF4-FFF2-40B4-BE49-F238E27FC236}">
                <a16:creationId xmlns:a16="http://schemas.microsoft.com/office/drawing/2014/main" id="{B515571C-75D6-C68F-71F7-90297B288C10}"/>
              </a:ext>
            </a:extLst>
          </p:cNvPr>
          <p:cNvSpPr/>
          <p:nvPr/>
        </p:nvSpPr>
        <p:spPr>
          <a:xfrm>
            <a:off x="7143071" y="4566142"/>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5</a:t>
            </a:r>
          </a:p>
        </p:txBody>
      </p:sp>
      <p:sp>
        <p:nvSpPr>
          <p:cNvPr id="8" name="Flowchart: Connector 7">
            <a:extLst>
              <a:ext uri="{FF2B5EF4-FFF2-40B4-BE49-F238E27FC236}">
                <a16:creationId xmlns:a16="http://schemas.microsoft.com/office/drawing/2014/main" id="{C19CC2EE-CCB8-A995-3183-589828A351EB}"/>
              </a:ext>
            </a:extLst>
          </p:cNvPr>
          <p:cNvSpPr/>
          <p:nvPr/>
        </p:nvSpPr>
        <p:spPr>
          <a:xfrm>
            <a:off x="7134870" y="5382373"/>
            <a:ext cx="352425" cy="323850"/>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6</a:t>
            </a:r>
          </a:p>
        </p:txBody>
      </p:sp>
      <p:sp>
        <p:nvSpPr>
          <p:cNvPr id="16" name="TextBox 15">
            <a:extLst>
              <a:ext uri="{FF2B5EF4-FFF2-40B4-BE49-F238E27FC236}">
                <a16:creationId xmlns:a16="http://schemas.microsoft.com/office/drawing/2014/main" id="{55978269-B432-3104-E64B-570BEC36E13D}"/>
              </a:ext>
            </a:extLst>
          </p:cNvPr>
          <p:cNvSpPr txBox="1"/>
          <p:nvPr/>
        </p:nvSpPr>
        <p:spPr>
          <a:xfrm>
            <a:off x="7556968" y="4599901"/>
            <a:ext cx="4543421" cy="523220"/>
          </a:xfrm>
          <a:prstGeom prst="rect">
            <a:avLst/>
          </a:prstGeom>
          <a:noFill/>
          <a:ln>
            <a:solidFill>
              <a:schemeClr val="bg1"/>
            </a:solidFill>
          </a:ln>
        </p:spPr>
        <p:txBody>
          <a:bodyPr wrap="square" rtlCol="0">
            <a:spAutoFit/>
          </a:bodyPr>
          <a:lstStyle/>
          <a:p>
            <a:r>
              <a:rPr lang="lv-LV" sz="1400" dirty="0">
                <a:solidFill>
                  <a:schemeClr val="bg1"/>
                </a:solidFill>
              </a:rPr>
              <a:t>Ja pieejama tīmekļa vietnē  un tajā norādīta informācija par projektu, norādīt tīmekļa vietnes adresi</a:t>
            </a:r>
            <a:endParaRPr lang="lv-LV" sz="1400" dirty="0"/>
          </a:p>
        </p:txBody>
      </p:sp>
    </p:spTree>
    <p:extLst>
      <p:ext uri="{BB962C8B-B14F-4D97-AF65-F5344CB8AC3E}">
        <p14:creationId xmlns:p14="http://schemas.microsoft.com/office/powerpoint/2010/main" val="2072464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1081425"/>
          </a:xfrm>
          <a:solidFill>
            <a:srgbClr val="0B9CCF"/>
          </a:solidFill>
        </p:spPr>
        <p:txBody>
          <a:bodyPr>
            <a:normAutofit/>
          </a:bodyPr>
          <a:lstStyle/>
          <a:p>
            <a:r>
              <a:rPr lang="lv-LV" sz="3600" b="1" u="sng" dirty="0">
                <a:solidFill>
                  <a:schemeClr val="bg1"/>
                </a:solidFill>
              </a:rPr>
              <a:t>PLĀKSNES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122606" y="0"/>
            <a:ext cx="5103812"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29" name="TextBox 28">
            <a:extLst>
              <a:ext uri="{FF2B5EF4-FFF2-40B4-BE49-F238E27FC236}">
                <a16:creationId xmlns:a16="http://schemas.microsoft.com/office/drawing/2014/main" id="{CA952441-C362-09B5-B43D-9C1335396232}"/>
              </a:ext>
            </a:extLst>
          </p:cNvPr>
          <p:cNvSpPr txBox="1"/>
          <p:nvPr/>
        </p:nvSpPr>
        <p:spPr>
          <a:xfrm>
            <a:off x="7815963" y="1912861"/>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Izvēlnē «Valoda» norādi </a:t>
            </a:r>
            <a:r>
              <a:rPr lang="lv-LV" sz="1400" b="1" dirty="0">
                <a:solidFill>
                  <a:schemeClr val="bg1"/>
                </a:solidFill>
              </a:rPr>
              <a:t>«latviešu»</a:t>
            </a:r>
            <a:endParaRPr lang="lv-LV" sz="1400" dirty="0">
              <a:solidFill>
                <a:schemeClr val="bg1"/>
              </a:solidFill>
            </a:endParaRPr>
          </a:p>
        </p:txBody>
      </p:sp>
      <p:sp>
        <p:nvSpPr>
          <p:cNvPr id="36" name="TextBox 35">
            <a:extLst>
              <a:ext uri="{FF2B5EF4-FFF2-40B4-BE49-F238E27FC236}">
                <a16:creationId xmlns:a16="http://schemas.microsoft.com/office/drawing/2014/main" id="{C83ADF98-320F-93AF-6496-428CBC172EE1}"/>
              </a:ext>
            </a:extLst>
          </p:cNvPr>
          <p:cNvSpPr txBox="1"/>
          <p:nvPr/>
        </p:nvSpPr>
        <p:spPr>
          <a:xfrm>
            <a:off x="7803217" y="1156584"/>
            <a:ext cx="4249403" cy="307777"/>
          </a:xfrm>
          <a:prstGeom prst="rect">
            <a:avLst/>
          </a:prstGeom>
          <a:noFill/>
          <a:ln>
            <a:solidFill>
              <a:schemeClr val="bg1"/>
            </a:solidFill>
          </a:ln>
        </p:spPr>
        <p:txBody>
          <a:bodyPr wrap="square" rtlCol="0">
            <a:spAutoFit/>
          </a:bodyPr>
          <a:lstStyle/>
          <a:p>
            <a:r>
              <a:rPr lang="lv-LV" sz="1400" dirty="0">
                <a:solidFill>
                  <a:schemeClr val="bg1"/>
                </a:solidFill>
              </a:rPr>
              <a:t>Izvēlnē «Finansē» norādi </a:t>
            </a:r>
            <a:r>
              <a:rPr lang="lv-LV" sz="1400" b="1" dirty="0">
                <a:solidFill>
                  <a:schemeClr val="bg1"/>
                </a:solidFill>
              </a:rPr>
              <a:t>«</a:t>
            </a:r>
            <a:r>
              <a:rPr lang="lv-LV" sz="1400" b="1" dirty="0" err="1">
                <a:solidFill>
                  <a:schemeClr val="bg1"/>
                </a:solidFill>
              </a:rPr>
              <a:t>Next</a:t>
            </a:r>
            <a:r>
              <a:rPr lang="lv-LV" sz="1400" b="1" dirty="0">
                <a:solidFill>
                  <a:schemeClr val="bg1"/>
                </a:solidFill>
              </a:rPr>
              <a:t> </a:t>
            </a:r>
            <a:r>
              <a:rPr lang="lv-LV" sz="1400" b="1" dirty="0" err="1">
                <a:solidFill>
                  <a:schemeClr val="bg1"/>
                </a:solidFill>
              </a:rPr>
              <a:t>Generation</a:t>
            </a:r>
            <a:r>
              <a:rPr lang="lv-LV" sz="1400" b="1" dirty="0">
                <a:solidFill>
                  <a:schemeClr val="bg1"/>
                </a:solidFill>
              </a:rPr>
              <a:t> EU»</a:t>
            </a:r>
            <a:endParaRPr lang="lv-LV" sz="1400" dirty="0"/>
          </a:p>
        </p:txBody>
      </p:sp>
      <p:sp>
        <p:nvSpPr>
          <p:cNvPr id="20" name="TextBox 19">
            <a:extLst>
              <a:ext uri="{FF2B5EF4-FFF2-40B4-BE49-F238E27FC236}">
                <a16:creationId xmlns:a16="http://schemas.microsoft.com/office/drawing/2014/main" id="{4FA95DE2-B2EC-0EA4-6B78-8DEAFEC15F9B}"/>
              </a:ext>
            </a:extLst>
          </p:cNvPr>
          <p:cNvSpPr txBox="1"/>
          <p:nvPr/>
        </p:nvSpPr>
        <p:spPr>
          <a:xfrm>
            <a:off x="7824818" y="2647173"/>
            <a:ext cx="4237333" cy="1600438"/>
          </a:xfrm>
          <a:prstGeom prst="rect">
            <a:avLst/>
          </a:prstGeom>
          <a:noFill/>
          <a:ln w="12700">
            <a:solidFill>
              <a:schemeClr val="bg1"/>
            </a:solidFill>
          </a:ln>
        </p:spPr>
        <p:txBody>
          <a:bodyPr wrap="square" rtlCol="0">
            <a:spAutoFit/>
          </a:bodyPr>
          <a:lstStyle/>
          <a:p>
            <a:pPr marL="0" indent="0" algn="just">
              <a:buNone/>
            </a:pPr>
            <a:r>
              <a:rPr lang="lv-LV" sz="1400" dirty="0" err="1">
                <a:solidFill>
                  <a:schemeClr val="bg1"/>
                </a:solidFill>
              </a:rPr>
              <a:t>Augšuplādē</a:t>
            </a:r>
            <a:r>
              <a:rPr lang="lv-LV" sz="1400" dirty="0">
                <a:solidFill>
                  <a:schemeClr val="bg1"/>
                </a:solidFill>
              </a:rPr>
              <a:t> logo šādā secībā:</a:t>
            </a:r>
          </a:p>
          <a:p>
            <a:pPr marL="342900" indent="-342900" algn="just">
              <a:buAutoNum type="arabicPeriod"/>
            </a:pPr>
            <a:r>
              <a:rPr lang="lv-LV" sz="1400" dirty="0">
                <a:solidFill>
                  <a:schemeClr val="bg1"/>
                </a:solidFill>
              </a:rPr>
              <a:t>Altum logo</a:t>
            </a:r>
          </a:p>
          <a:p>
            <a:pPr marL="342900" indent="-342900" algn="just">
              <a:buAutoNum type="arabicPeriod"/>
            </a:pPr>
            <a:r>
              <a:rPr lang="lv-LV" sz="1400" dirty="0">
                <a:solidFill>
                  <a:schemeClr val="bg1"/>
                </a:solidFill>
              </a:rPr>
              <a:t>NAP logo</a:t>
            </a:r>
          </a:p>
          <a:p>
            <a:pPr algn="just"/>
            <a:r>
              <a:rPr lang="lv-LV" sz="1400" dirty="0">
                <a:solidFill>
                  <a:schemeClr val="bg1"/>
                </a:solidFill>
              </a:rPr>
              <a:t>Logo pieejami šeit </a:t>
            </a:r>
          </a:p>
          <a:p>
            <a:pPr algn="just"/>
            <a:endParaRPr lang="lv-LV" sz="1400" dirty="0">
              <a:solidFill>
                <a:schemeClr val="bg1"/>
              </a:solidFill>
            </a:endParaRPr>
          </a:p>
          <a:p>
            <a:pPr algn="just"/>
            <a:r>
              <a:rPr lang="lv-LV" sz="1400" dirty="0">
                <a:solidFill>
                  <a:schemeClr val="bg1"/>
                </a:solidFill>
              </a:rPr>
              <a:t>ES emblēma plāksnē jau ir ievietota, tāpēc to nav nepieciešams vēlreiz </a:t>
            </a:r>
            <a:r>
              <a:rPr lang="lv-LV" sz="1400" dirty="0" err="1">
                <a:solidFill>
                  <a:schemeClr val="bg1"/>
                </a:solidFill>
              </a:rPr>
              <a:t>augšuplādēt</a:t>
            </a:r>
            <a:endParaRPr lang="lv-LV" sz="1400" dirty="0">
              <a:solidFill>
                <a:schemeClr val="bg1"/>
              </a:solidFill>
            </a:endParaRPr>
          </a:p>
        </p:txBody>
      </p:sp>
      <p:sp>
        <p:nvSpPr>
          <p:cNvPr id="21" name="Rectangle 2">
            <a:extLst>
              <a:ext uri="{FF2B5EF4-FFF2-40B4-BE49-F238E27FC236}">
                <a16:creationId xmlns:a16="http://schemas.microsoft.com/office/drawing/2014/main" id="{5DC278DA-8DE3-B980-47F3-B744F3FCC84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4" name="Rectangle 4">
            <a:extLst>
              <a:ext uri="{FF2B5EF4-FFF2-40B4-BE49-F238E27FC236}">
                <a16:creationId xmlns:a16="http://schemas.microsoft.com/office/drawing/2014/main" id="{140A8AAD-95AA-8F26-3F97-83368D9808E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6" name="Rectangle 6">
            <a:extLst>
              <a:ext uri="{FF2B5EF4-FFF2-40B4-BE49-F238E27FC236}">
                <a16:creationId xmlns:a16="http://schemas.microsoft.com/office/drawing/2014/main" id="{C998963E-D774-4DD9-39E3-E671C049382A}"/>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28" name="Rectangle 8">
            <a:extLst>
              <a:ext uri="{FF2B5EF4-FFF2-40B4-BE49-F238E27FC236}">
                <a16:creationId xmlns:a16="http://schemas.microsoft.com/office/drawing/2014/main" id="{FF149868-DF42-F607-3967-EF20EEEFF792}"/>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graphicFrame>
        <p:nvGraphicFramePr>
          <p:cNvPr id="31" name="Object 30">
            <a:extLst>
              <a:ext uri="{FF2B5EF4-FFF2-40B4-BE49-F238E27FC236}">
                <a16:creationId xmlns:a16="http://schemas.microsoft.com/office/drawing/2014/main" id="{54776003-2786-7B62-02AE-ADB23713908A}"/>
              </a:ext>
            </a:extLst>
          </p:cNvPr>
          <p:cNvGraphicFramePr>
            <a:graphicFrameLocks noChangeAspect="1"/>
          </p:cNvGraphicFramePr>
          <p:nvPr>
            <p:extLst>
              <p:ext uri="{D42A27DB-BD31-4B8C-83A1-F6EECF244321}">
                <p14:modId xmlns:p14="http://schemas.microsoft.com/office/powerpoint/2010/main" val="2057948127"/>
              </p:ext>
            </p:extLst>
          </p:nvPr>
        </p:nvGraphicFramePr>
        <p:xfrm>
          <a:off x="9318021" y="3023500"/>
          <a:ext cx="712982" cy="736648"/>
        </p:xfrm>
        <a:graphic>
          <a:graphicData uri="http://schemas.openxmlformats.org/presentationml/2006/ole">
            <mc:AlternateContent xmlns:mc="http://schemas.openxmlformats.org/markup-compatibility/2006">
              <mc:Choice xmlns:v="urn:schemas-microsoft-com:vml" Requires="v">
                <p:oleObj name="Packager Shell Object" showAsIcon="1" r:id="rId2" imgW="382320" imgH="394560" progId="Package">
                  <p:embed/>
                </p:oleObj>
              </mc:Choice>
              <mc:Fallback>
                <p:oleObj name="Packager Shell Object" showAsIcon="1" r:id="rId2" imgW="382320" imgH="394560" progId="Package">
                  <p:embed/>
                  <p:pic>
                    <p:nvPicPr>
                      <p:cNvPr id="31" name="Object 30">
                        <a:extLst>
                          <a:ext uri="{FF2B5EF4-FFF2-40B4-BE49-F238E27FC236}">
                            <a16:creationId xmlns:a16="http://schemas.microsoft.com/office/drawing/2014/main" id="{54776003-2786-7B62-02AE-ADB23713908A}"/>
                          </a:ext>
                        </a:extLst>
                      </p:cNvPr>
                      <p:cNvPicPr/>
                      <p:nvPr/>
                    </p:nvPicPr>
                    <p:blipFill>
                      <a:blip r:embed="rId3"/>
                      <a:stretch>
                        <a:fillRect/>
                      </a:stretch>
                    </p:blipFill>
                    <p:spPr>
                      <a:xfrm>
                        <a:off x="9318021" y="3023500"/>
                        <a:ext cx="712982" cy="736648"/>
                      </a:xfrm>
                      <a:prstGeom prst="rect">
                        <a:avLst/>
                      </a:prstGeom>
                    </p:spPr>
                  </p:pic>
                </p:oleObj>
              </mc:Fallback>
            </mc:AlternateContent>
          </a:graphicData>
        </a:graphic>
      </p:graphicFrame>
      <p:sp>
        <p:nvSpPr>
          <p:cNvPr id="44" name="TextBox 43">
            <a:extLst>
              <a:ext uri="{FF2B5EF4-FFF2-40B4-BE49-F238E27FC236}">
                <a16:creationId xmlns:a16="http://schemas.microsoft.com/office/drawing/2014/main" id="{F9C102BF-C513-DA27-7A21-0DF4C3E2412E}"/>
              </a:ext>
            </a:extLst>
          </p:cNvPr>
          <p:cNvSpPr txBox="1"/>
          <p:nvPr/>
        </p:nvSpPr>
        <p:spPr>
          <a:xfrm>
            <a:off x="7824818" y="4470049"/>
            <a:ext cx="4223910" cy="307777"/>
          </a:xfrm>
          <a:prstGeom prst="rect">
            <a:avLst/>
          </a:prstGeom>
          <a:noFill/>
          <a:ln w="12700">
            <a:solidFill>
              <a:schemeClr val="bg1"/>
            </a:solidFill>
          </a:ln>
        </p:spPr>
        <p:txBody>
          <a:bodyPr wrap="square" rtlCol="0">
            <a:spAutoFit/>
          </a:bodyPr>
          <a:lstStyle/>
          <a:p>
            <a:pPr marL="0" indent="0" algn="just">
              <a:buNone/>
            </a:pPr>
            <a:r>
              <a:rPr lang="lv-LV" sz="1400" dirty="0">
                <a:solidFill>
                  <a:schemeClr val="bg1"/>
                </a:solidFill>
              </a:rPr>
              <a:t>Spied uz pogas </a:t>
            </a:r>
            <a:r>
              <a:rPr lang="lv-LV" sz="1400" b="1" dirty="0">
                <a:solidFill>
                  <a:schemeClr val="bg1"/>
                </a:solidFill>
              </a:rPr>
              <a:t>«Nākamā darbība»</a:t>
            </a:r>
          </a:p>
        </p:txBody>
      </p:sp>
      <p:pic>
        <p:nvPicPr>
          <p:cNvPr id="15" name="Picture 14" descr="A screenshot of a computer&#10;&#10;Description automatically generated">
            <a:extLst>
              <a:ext uri="{FF2B5EF4-FFF2-40B4-BE49-F238E27FC236}">
                <a16:creationId xmlns:a16="http://schemas.microsoft.com/office/drawing/2014/main" id="{853B220F-4B93-40A1-4E22-82D26B658F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39" y="1116331"/>
            <a:ext cx="6945816" cy="5517869"/>
          </a:xfrm>
          <a:prstGeom prst="rect">
            <a:avLst/>
          </a:prstGeom>
        </p:spPr>
      </p:pic>
      <p:sp>
        <p:nvSpPr>
          <p:cNvPr id="3" name="Flowchart: Connector 2">
            <a:extLst>
              <a:ext uri="{FF2B5EF4-FFF2-40B4-BE49-F238E27FC236}">
                <a16:creationId xmlns:a16="http://schemas.microsoft.com/office/drawing/2014/main" id="{9A6DD745-FB5A-B6DA-3218-230FBB892225}"/>
              </a:ext>
            </a:extLst>
          </p:cNvPr>
          <p:cNvSpPr/>
          <p:nvPr/>
        </p:nvSpPr>
        <p:spPr>
          <a:xfrm>
            <a:off x="7131315" y="1087503"/>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7</a:t>
            </a:r>
          </a:p>
        </p:txBody>
      </p:sp>
      <p:sp>
        <p:nvSpPr>
          <p:cNvPr id="4" name="Flowchart: Connector 3">
            <a:extLst>
              <a:ext uri="{FF2B5EF4-FFF2-40B4-BE49-F238E27FC236}">
                <a16:creationId xmlns:a16="http://schemas.microsoft.com/office/drawing/2014/main" id="{8C727039-3A43-4BA0-2A0B-4945BF41E766}"/>
              </a:ext>
            </a:extLst>
          </p:cNvPr>
          <p:cNvSpPr/>
          <p:nvPr/>
        </p:nvSpPr>
        <p:spPr>
          <a:xfrm>
            <a:off x="7142917" y="1817820"/>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8</a:t>
            </a:r>
          </a:p>
        </p:txBody>
      </p:sp>
      <p:sp>
        <p:nvSpPr>
          <p:cNvPr id="5" name="Flowchart: Connector 4">
            <a:extLst>
              <a:ext uri="{FF2B5EF4-FFF2-40B4-BE49-F238E27FC236}">
                <a16:creationId xmlns:a16="http://schemas.microsoft.com/office/drawing/2014/main" id="{F0AD44BF-F68E-5EE0-321A-4A0FD4DC39B9}"/>
              </a:ext>
            </a:extLst>
          </p:cNvPr>
          <p:cNvSpPr/>
          <p:nvPr/>
        </p:nvSpPr>
        <p:spPr>
          <a:xfrm>
            <a:off x="7152916" y="2603291"/>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9</a:t>
            </a:r>
          </a:p>
        </p:txBody>
      </p:sp>
      <p:sp>
        <p:nvSpPr>
          <p:cNvPr id="6" name="Flowchart: Connector 5">
            <a:extLst>
              <a:ext uri="{FF2B5EF4-FFF2-40B4-BE49-F238E27FC236}">
                <a16:creationId xmlns:a16="http://schemas.microsoft.com/office/drawing/2014/main" id="{4FFB335E-3D96-51F7-E4A0-055884A4904F}"/>
              </a:ext>
            </a:extLst>
          </p:cNvPr>
          <p:cNvSpPr/>
          <p:nvPr/>
        </p:nvSpPr>
        <p:spPr>
          <a:xfrm>
            <a:off x="7142916" y="4381686"/>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10</a:t>
            </a:r>
          </a:p>
        </p:txBody>
      </p:sp>
    </p:spTree>
    <p:extLst>
      <p:ext uri="{BB962C8B-B14F-4D97-AF65-F5344CB8AC3E}">
        <p14:creationId xmlns:p14="http://schemas.microsoft.com/office/powerpoint/2010/main" val="1279454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C72-4B59-A057-219D-0D70D75ED570}"/>
              </a:ext>
            </a:extLst>
          </p:cNvPr>
          <p:cNvSpPr>
            <a:spLocks noGrp="1"/>
          </p:cNvSpPr>
          <p:nvPr>
            <p:ph type="title"/>
          </p:nvPr>
        </p:nvSpPr>
        <p:spPr>
          <a:xfrm>
            <a:off x="3173" y="0"/>
            <a:ext cx="7121529" cy="879785"/>
          </a:xfrm>
          <a:solidFill>
            <a:srgbClr val="0B9CCF"/>
          </a:solidFill>
        </p:spPr>
        <p:txBody>
          <a:bodyPr>
            <a:normAutofit/>
          </a:bodyPr>
          <a:lstStyle/>
          <a:p>
            <a:r>
              <a:rPr lang="lv-LV" sz="3600" b="1" u="sng" dirty="0">
                <a:solidFill>
                  <a:schemeClr val="bg1"/>
                </a:solidFill>
              </a:rPr>
              <a:t>PLĀKSNES sagatavošana</a:t>
            </a:r>
          </a:p>
        </p:txBody>
      </p:sp>
      <p:sp>
        <p:nvSpPr>
          <p:cNvPr id="10" name="Text Placeholder 9">
            <a:extLst>
              <a:ext uri="{FF2B5EF4-FFF2-40B4-BE49-F238E27FC236}">
                <a16:creationId xmlns:a16="http://schemas.microsoft.com/office/drawing/2014/main" id="{D91373F6-9D2C-B9C0-F367-5892BA3F35DD}"/>
              </a:ext>
            </a:extLst>
          </p:cNvPr>
          <p:cNvSpPr>
            <a:spLocks noGrp="1"/>
          </p:cNvSpPr>
          <p:nvPr>
            <p:ph type="body" sz="half" idx="4294967295"/>
          </p:nvPr>
        </p:nvSpPr>
        <p:spPr>
          <a:xfrm>
            <a:off x="7087111" y="0"/>
            <a:ext cx="5101716" cy="6858000"/>
          </a:xfrm>
          <a:solidFill>
            <a:srgbClr val="0B9CCF"/>
          </a:solidFill>
        </p:spPr>
        <p:txBody>
          <a:bodyPr>
            <a:normAutofit/>
          </a:bodyPr>
          <a:lstStyle/>
          <a:p>
            <a:pPr marL="0" indent="0">
              <a:buNone/>
            </a:pPr>
            <a:endParaRPr lang="lv-LV" dirty="0"/>
          </a:p>
          <a:p>
            <a:pPr marL="0" indent="0">
              <a:buNone/>
            </a:pPr>
            <a:endParaRPr lang="lv-LV" dirty="0"/>
          </a:p>
          <a:p>
            <a:pPr marL="0" indent="0">
              <a:buNone/>
            </a:pPr>
            <a:endParaRPr lang="lv-LV" dirty="0">
              <a:solidFill>
                <a:schemeClr val="bg1"/>
              </a:solidFill>
            </a:endParaRPr>
          </a:p>
          <a:p>
            <a:pPr marL="0" indent="0">
              <a:buNone/>
            </a:pPr>
            <a:endParaRPr lang="lv-LV" b="1" dirty="0">
              <a:solidFill>
                <a:schemeClr val="bg1"/>
              </a:solidFill>
            </a:endParaRPr>
          </a:p>
        </p:txBody>
      </p:sp>
      <p:sp>
        <p:nvSpPr>
          <p:cNvPr id="40" name="TextBox 39">
            <a:extLst>
              <a:ext uri="{FF2B5EF4-FFF2-40B4-BE49-F238E27FC236}">
                <a16:creationId xmlns:a16="http://schemas.microsoft.com/office/drawing/2014/main" id="{04B34CB3-0BB7-E7D6-6619-A3DF44601558}"/>
              </a:ext>
            </a:extLst>
          </p:cNvPr>
          <p:cNvSpPr txBox="1"/>
          <p:nvPr/>
        </p:nvSpPr>
        <p:spPr>
          <a:xfrm>
            <a:off x="7869988" y="971023"/>
            <a:ext cx="4212284" cy="307777"/>
          </a:xfrm>
          <a:prstGeom prst="rect">
            <a:avLst/>
          </a:prstGeom>
          <a:noFill/>
          <a:ln>
            <a:solidFill>
              <a:schemeClr val="bg1"/>
            </a:solidFill>
          </a:ln>
        </p:spPr>
        <p:txBody>
          <a:bodyPr wrap="square" rtlCol="0">
            <a:spAutoFit/>
          </a:bodyPr>
          <a:lstStyle/>
          <a:p>
            <a:r>
              <a:rPr lang="lv-LV" sz="1400" dirty="0">
                <a:solidFill>
                  <a:schemeClr val="bg1"/>
                </a:solidFill>
              </a:rPr>
              <a:t>Aplūko materiālu un spied pogu </a:t>
            </a:r>
            <a:r>
              <a:rPr lang="lv-LV" sz="1400" b="1" dirty="0">
                <a:solidFill>
                  <a:schemeClr val="bg1"/>
                </a:solidFill>
              </a:rPr>
              <a:t>«Lejupielādēt PDF»</a:t>
            </a:r>
            <a:endParaRPr lang="lv-LV" sz="1400" b="1" dirty="0"/>
          </a:p>
        </p:txBody>
      </p:sp>
      <p:pic>
        <p:nvPicPr>
          <p:cNvPr id="4" name="Picture 3" descr="A screenshot of a phone&#10;&#10;Description automatically generated">
            <a:extLst>
              <a:ext uri="{FF2B5EF4-FFF2-40B4-BE49-F238E27FC236}">
                <a16:creationId xmlns:a16="http://schemas.microsoft.com/office/drawing/2014/main" id="{17A0CAE9-CDF8-FFF5-DD78-997AF91F5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374" y="977646"/>
            <a:ext cx="4856955" cy="5880354"/>
          </a:xfrm>
          <a:prstGeom prst="rect">
            <a:avLst/>
          </a:prstGeom>
        </p:spPr>
      </p:pic>
      <p:sp>
        <p:nvSpPr>
          <p:cNvPr id="3" name="Flowchart: Connector 2">
            <a:extLst>
              <a:ext uri="{FF2B5EF4-FFF2-40B4-BE49-F238E27FC236}">
                <a16:creationId xmlns:a16="http://schemas.microsoft.com/office/drawing/2014/main" id="{7A059DCE-A87B-0EF7-487C-9B5AD442ED82}"/>
              </a:ext>
            </a:extLst>
          </p:cNvPr>
          <p:cNvSpPr/>
          <p:nvPr/>
        </p:nvSpPr>
        <p:spPr>
          <a:xfrm>
            <a:off x="7176882" y="879785"/>
            <a:ext cx="586551" cy="519878"/>
          </a:xfrm>
          <a:prstGeom prst="flowChartConnector">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dirty="0">
                <a:solidFill>
                  <a:schemeClr val="bg1"/>
                </a:solidFill>
              </a:rPr>
              <a:t>11</a:t>
            </a:r>
          </a:p>
        </p:txBody>
      </p:sp>
    </p:spTree>
    <p:extLst>
      <p:ext uri="{BB962C8B-B14F-4D97-AF65-F5344CB8AC3E}">
        <p14:creationId xmlns:p14="http://schemas.microsoft.com/office/powerpoint/2010/main" val="878919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3738</TotalTime>
  <Words>829</Words>
  <Application>Microsoft Office PowerPoint</Application>
  <PresentationFormat>Widescreen</PresentationFormat>
  <Paragraphs>119</Paragraphs>
  <Slides>11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6" baseType="lpstr">
      <vt:lpstr>Arial</vt:lpstr>
      <vt:lpstr>Calibri</vt:lpstr>
      <vt:lpstr>Calibri Light</vt:lpstr>
      <vt:lpstr>Office Theme</vt:lpstr>
      <vt:lpstr>Packager Shell Object</vt:lpstr>
      <vt:lpstr>PowerPoint Presentation</vt:lpstr>
      <vt:lpstr>PowerPoint Presentation</vt:lpstr>
      <vt:lpstr>PowerPoint Presentation</vt:lpstr>
      <vt:lpstr>PLAKĀTA vai STENDA sagatavošana</vt:lpstr>
      <vt:lpstr>PLAKĀTA vai STENDA sagatavošana</vt:lpstr>
      <vt:lpstr>PLAKĀTA vai STENDA sagatavošana</vt:lpstr>
      <vt:lpstr>PowerPoint Presentation</vt:lpstr>
      <vt:lpstr>PowerPoint Presentation</vt:lpstr>
      <vt:lpstr>PLĀKSNES sagatavošana</vt:lpstr>
      <vt:lpstr>PLĀKSNES sagatavošana</vt:lpstr>
      <vt:lpstr>PLĀKSNES sagatavošana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Iveta Muceniece</dc:creator>
  <cp:lastModifiedBy>Iveta Muceniece</cp:lastModifiedBy>
  <cp:revision>18</cp:revision>
  <dcterms:created xsi:type="dcterms:W3CDTF">2024-01-24T14:14:48Z</dcterms:created>
  <dcterms:modified xsi:type="dcterms:W3CDTF">2024-01-29T06:37:42Z</dcterms:modified>
</cp:coreProperties>
</file>